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6"/>
  </p:notesMasterIdLst>
  <p:handoutMasterIdLst>
    <p:handoutMasterId r:id="rId17"/>
  </p:handoutMasterIdLst>
  <p:sldIdLst>
    <p:sldId id="318" r:id="rId2"/>
    <p:sldId id="362" r:id="rId3"/>
    <p:sldId id="360" r:id="rId4"/>
    <p:sldId id="361" r:id="rId5"/>
    <p:sldId id="376" r:id="rId6"/>
    <p:sldId id="375" r:id="rId7"/>
    <p:sldId id="370" r:id="rId8"/>
    <p:sldId id="364" r:id="rId9"/>
    <p:sldId id="365" r:id="rId10"/>
    <p:sldId id="366" r:id="rId11"/>
    <p:sldId id="368" r:id="rId12"/>
    <p:sldId id="374" r:id="rId13"/>
    <p:sldId id="372" r:id="rId14"/>
    <p:sldId id="373" r:id="rId15"/>
  </p:sldIdLst>
  <p:sldSz cx="12192000" cy="6858000"/>
  <p:notesSz cx="6797675" cy="9928225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7683"/>
    <a:srgbClr val="FFFFCC"/>
    <a:srgbClr val="0099CC"/>
    <a:srgbClr val="FF5B5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5394" autoAdjust="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D96E5B-3A6F-48B8-958B-2C7A3D3246AC}" type="doc">
      <dgm:prSet loTypeId="urn:microsoft.com/office/officeart/2005/8/layout/orgChart1" loCatId="hierarchy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uk-UA"/>
        </a:p>
      </dgm:t>
    </dgm:pt>
    <dgm:pt modelId="{5A66B1F4-824D-4BAA-AD82-E86037789962}">
      <dgm:prSet phldrT="[Текст]" custT="1"/>
      <dgm:spPr/>
      <dgm:t>
        <a:bodyPr/>
        <a:lstStyle/>
        <a:p>
          <a:r>
            <a:rPr lang="uk-UA" sz="3600" dirty="0">
              <a:latin typeface="Noto Sans"/>
            </a:rPr>
            <a:t>Загальні збори</a:t>
          </a:r>
        </a:p>
      </dgm:t>
    </dgm:pt>
    <dgm:pt modelId="{33781611-D296-4F4E-8A9A-42674FD13BDD}" type="parTrans" cxnId="{09B6C9C1-E0DE-419D-8D5C-B73F9F11F69D}">
      <dgm:prSet/>
      <dgm:spPr/>
      <dgm:t>
        <a:bodyPr/>
        <a:lstStyle/>
        <a:p>
          <a:endParaRPr lang="uk-UA"/>
        </a:p>
      </dgm:t>
    </dgm:pt>
    <dgm:pt modelId="{2A560D0B-E7B6-4B60-8BED-673C1DC8903C}" type="sibTrans" cxnId="{09B6C9C1-E0DE-419D-8D5C-B73F9F11F69D}">
      <dgm:prSet/>
      <dgm:spPr/>
      <dgm:t>
        <a:bodyPr/>
        <a:lstStyle/>
        <a:p>
          <a:endParaRPr lang="uk-UA"/>
        </a:p>
      </dgm:t>
    </dgm:pt>
    <dgm:pt modelId="{2EC4D3F2-1A86-436C-84E2-F836E4A18E76}">
      <dgm:prSet phldrT="[Текст]" custT="1"/>
      <dgm:spPr/>
      <dgm:t>
        <a:bodyPr/>
        <a:lstStyle/>
        <a:p>
          <a:r>
            <a:rPr lang="uk-UA" sz="3200" dirty="0">
              <a:latin typeface="Noto Sans"/>
            </a:rPr>
            <a:t>Правління</a:t>
          </a:r>
        </a:p>
      </dgm:t>
    </dgm:pt>
    <dgm:pt modelId="{9C01FA82-C29D-474B-84A3-91058595B1EF}" type="parTrans" cxnId="{BB934546-8C44-479D-B90D-CE67818C7FBF}">
      <dgm:prSet/>
      <dgm:spPr/>
      <dgm:t>
        <a:bodyPr/>
        <a:lstStyle/>
        <a:p>
          <a:endParaRPr lang="uk-UA"/>
        </a:p>
      </dgm:t>
    </dgm:pt>
    <dgm:pt modelId="{BCA5823A-7C67-42F5-A84E-F792B8849D11}" type="sibTrans" cxnId="{BB934546-8C44-479D-B90D-CE67818C7FBF}">
      <dgm:prSet/>
      <dgm:spPr/>
      <dgm:t>
        <a:bodyPr/>
        <a:lstStyle/>
        <a:p>
          <a:endParaRPr lang="uk-UA"/>
        </a:p>
      </dgm:t>
    </dgm:pt>
    <dgm:pt modelId="{4F418436-B2AB-4146-8C4B-DA9F49F7CBCC}">
      <dgm:prSet phldrT="[Текст]" custT="1"/>
      <dgm:spPr/>
      <dgm:t>
        <a:bodyPr/>
        <a:lstStyle/>
        <a:p>
          <a:r>
            <a:rPr lang="uk-UA" sz="3200" dirty="0">
              <a:latin typeface="Noto Sans"/>
            </a:rPr>
            <a:t>Ревізійна комісія</a:t>
          </a:r>
        </a:p>
      </dgm:t>
    </dgm:pt>
    <dgm:pt modelId="{635C0C4E-1604-4905-98C0-BAE3CA2ABD71}" type="parTrans" cxnId="{79608D3F-A5B3-4D74-954A-320E7D2ABCEF}">
      <dgm:prSet/>
      <dgm:spPr/>
      <dgm:t>
        <a:bodyPr/>
        <a:lstStyle/>
        <a:p>
          <a:endParaRPr lang="uk-UA"/>
        </a:p>
      </dgm:t>
    </dgm:pt>
    <dgm:pt modelId="{6DB62E43-F0B2-432A-A28C-BB348115A9EC}" type="sibTrans" cxnId="{79608D3F-A5B3-4D74-954A-320E7D2ABCEF}">
      <dgm:prSet/>
      <dgm:spPr/>
      <dgm:t>
        <a:bodyPr/>
        <a:lstStyle/>
        <a:p>
          <a:endParaRPr lang="uk-UA"/>
        </a:p>
      </dgm:t>
    </dgm:pt>
    <dgm:pt modelId="{D73BE9E1-2700-4916-8EDA-BE49B0DE1FF8}" type="pres">
      <dgm:prSet presAssocID="{6CD96E5B-3A6F-48B8-958B-2C7A3D3246A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BC34CAD-5E98-471D-A8E6-74324CC2F942}" type="pres">
      <dgm:prSet presAssocID="{5A66B1F4-824D-4BAA-AD82-E86037789962}" presName="hierRoot1" presStyleCnt="0">
        <dgm:presLayoutVars>
          <dgm:hierBranch val="init"/>
        </dgm:presLayoutVars>
      </dgm:prSet>
      <dgm:spPr/>
    </dgm:pt>
    <dgm:pt modelId="{3F921533-B7D2-4B2C-BB38-56EB8AF5A2AF}" type="pres">
      <dgm:prSet presAssocID="{5A66B1F4-824D-4BAA-AD82-E86037789962}" presName="rootComposite1" presStyleCnt="0"/>
      <dgm:spPr/>
    </dgm:pt>
    <dgm:pt modelId="{97A5F121-2967-4883-934B-4004845243B0}" type="pres">
      <dgm:prSet presAssocID="{5A66B1F4-824D-4BAA-AD82-E86037789962}" presName="rootText1" presStyleLbl="node0" presStyleIdx="0" presStyleCnt="1" custScaleX="2238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4482EF7-665A-4247-BBD5-D1A0394D1F80}" type="pres">
      <dgm:prSet presAssocID="{5A66B1F4-824D-4BAA-AD82-E86037789962}" presName="rootConnector1" presStyleLbl="node1" presStyleIdx="0" presStyleCnt="0"/>
      <dgm:spPr/>
      <dgm:t>
        <a:bodyPr/>
        <a:lstStyle/>
        <a:p>
          <a:endParaRPr lang="ru-RU"/>
        </a:p>
      </dgm:t>
    </dgm:pt>
    <dgm:pt modelId="{5E3BE97F-ECDE-4FC0-A916-865AD91D9E39}" type="pres">
      <dgm:prSet presAssocID="{5A66B1F4-824D-4BAA-AD82-E86037789962}" presName="hierChild2" presStyleCnt="0"/>
      <dgm:spPr/>
    </dgm:pt>
    <dgm:pt modelId="{17008DF3-9B27-4DB2-950B-8B961235251A}" type="pres">
      <dgm:prSet presAssocID="{9C01FA82-C29D-474B-84A3-91058595B1EF}" presName="Name37" presStyleLbl="parChTrans1D2" presStyleIdx="0" presStyleCnt="2"/>
      <dgm:spPr/>
      <dgm:t>
        <a:bodyPr/>
        <a:lstStyle/>
        <a:p>
          <a:endParaRPr lang="ru-RU"/>
        </a:p>
      </dgm:t>
    </dgm:pt>
    <dgm:pt modelId="{0888E804-2168-4949-A1E6-2B98BD262A75}" type="pres">
      <dgm:prSet presAssocID="{2EC4D3F2-1A86-436C-84E2-F836E4A18E76}" presName="hierRoot2" presStyleCnt="0">
        <dgm:presLayoutVars>
          <dgm:hierBranch val="init"/>
        </dgm:presLayoutVars>
      </dgm:prSet>
      <dgm:spPr/>
    </dgm:pt>
    <dgm:pt modelId="{773D4357-C40F-41CD-8428-73865532897D}" type="pres">
      <dgm:prSet presAssocID="{2EC4D3F2-1A86-436C-84E2-F836E4A18E76}" presName="rootComposite" presStyleCnt="0"/>
      <dgm:spPr/>
    </dgm:pt>
    <dgm:pt modelId="{D711FEAC-74AB-4987-A56C-5C4D1F523A4B}" type="pres">
      <dgm:prSet presAssocID="{2EC4D3F2-1A86-436C-84E2-F836E4A18E76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B65BB6-E73C-4203-8A5E-8D156CC3F510}" type="pres">
      <dgm:prSet presAssocID="{2EC4D3F2-1A86-436C-84E2-F836E4A18E76}" presName="rootConnector" presStyleLbl="node2" presStyleIdx="0" presStyleCnt="2"/>
      <dgm:spPr/>
      <dgm:t>
        <a:bodyPr/>
        <a:lstStyle/>
        <a:p>
          <a:endParaRPr lang="ru-RU"/>
        </a:p>
      </dgm:t>
    </dgm:pt>
    <dgm:pt modelId="{C57264DF-F2A8-47DD-A2F4-B9AD7C6DB353}" type="pres">
      <dgm:prSet presAssocID="{2EC4D3F2-1A86-436C-84E2-F836E4A18E76}" presName="hierChild4" presStyleCnt="0"/>
      <dgm:spPr/>
    </dgm:pt>
    <dgm:pt modelId="{E337BBFD-54EE-42CC-8E0F-4B25F3618848}" type="pres">
      <dgm:prSet presAssocID="{2EC4D3F2-1A86-436C-84E2-F836E4A18E76}" presName="hierChild5" presStyleCnt="0"/>
      <dgm:spPr/>
    </dgm:pt>
    <dgm:pt modelId="{CB6204B8-7B4A-4EAB-8E41-278FE4E356AB}" type="pres">
      <dgm:prSet presAssocID="{635C0C4E-1604-4905-98C0-BAE3CA2ABD71}" presName="Name37" presStyleLbl="parChTrans1D2" presStyleIdx="1" presStyleCnt="2"/>
      <dgm:spPr/>
      <dgm:t>
        <a:bodyPr/>
        <a:lstStyle/>
        <a:p>
          <a:endParaRPr lang="ru-RU"/>
        </a:p>
      </dgm:t>
    </dgm:pt>
    <dgm:pt modelId="{E8A17376-024E-4778-A264-8DDF5E868F83}" type="pres">
      <dgm:prSet presAssocID="{4F418436-B2AB-4146-8C4B-DA9F49F7CBCC}" presName="hierRoot2" presStyleCnt="0">
        <dgm:presLayoutVars>
          <dgm:hierBranch val="init"/>
        </dgm:presLayoutVars>
      </dgm:prSet>
      <dgm:spPr/>
    </dgm:pt>
    <dgm:pt modelId="{F58DDCEB-5F69-46BC-ABA9-CC71EBF5C01F}" type="pres">
      <dgm:prSet presAssocID="{4F418436-B2AB-4146-8C4B-DA9F49F7CBCC}" presName="rootComposite" presStyleCnt="0"/>
      <dgm:spPr/>
    </dgm:pt>
    <dgm:pt modelId="{2C4013E2-8127-415A-9219-2196405BE212}" type="pres">
      <dgm:prSet presAssocID="{4F418436-B2AB-4146-8C4B-DA9F49F7CBCC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66334AB-0BE7-4F1C-AD30-F16FB616C218}" type="pres">
      <dgm:prSet presAssocID="{4F418436-B2AB-4146-8C4B-DA9F49F7CBCC}" presName="rootConnector" presStyleLbl="node2" presStyleIdx="1" presStyleCnt="2"/>
      <dgm:spPr/>
      <dgm:t>
        <a:bodyPr/>
        <a:lstStyle/>
        <a:p>
          <a:endParaRPr lang="ru-RU"/>
        </a:p>
      </dgm:t>
    </dgm:pt>
    <dgm:pt modelId="{661A6D9D-E3E8-4090-86C7-B7858489B784}" type="pres">
      <dgm:prSet presAssocID="{4F418436-B2AB-4146-8C4B-DA9F49F7CBCC}" presName="hierChild4" presStyleCnt="0"/>
      <dgm:spPr/>
    </dgm:pt>
    <dgm:pt modelId="{8A10D63D-5489-41F7-B67F-B56CD0D36446}" type="pres">
      <dgm:prSet presAssocID="{4F418436-B2AB-4146-8C4B-DA9F49F7CBCC}" presName="hierChild5" presStyleCnt="0"/>
      <dgm:spPr/>
    </dgm:pt>
    <dgm:pt modelId="{11730405-C413-4C1A-9DCF-D2E24A8F4140}" type="pres">
      <dgm:prSet presAssocID="{5A66B1F4-824D-4BAA-AD82-E86037789962}" presName="hierChild3" presStyleCnt="0"/>
      <dgm:spPr/>
    </dgm:pt>
  </dgm:ptLst>
  <dgm:cxnLst>
    <dgm:cxn modelId="{BB934546-8C44-479D-B90D-CE67818C7FBF}" srcId="{5A66B1F4-824D-4BAA-AD82-E86037789962}" destId="{2EC4D3F2-1A86-436C-84E2-F836E4A18E76}" srcOrd="0" destOrd="0" parTransId="{9C01FA82-C29D-474B-84A3-91058595B1EF}" sibTransId="{BCA5823A-7C67-42F5-A84E-F792B8849D11}"/>
    <dgm:cxn modelId="{46105CB2-0134-45F2-B040-F16713E0C629}" type="presOf" srcId="{2EC4D3F2-1A86-436C-84E2-F836E4A18E76}" destId="{D711FEAC-74AB-4987-A56C-5C4D1F523A4B}" srcOrd="0" destOrd="0" presId="urn:microsoft.com/office/officeart/2005/8/layout/orgChart1"/>
    <dgm:cxn modelId="{09B6C9C1-E0DE-419D-8D5C-B73F9F11F69D}" srcId="{6CD96E5B-3A6F-48B8-958B-2C7A3D3246AC}" destId="{5A66B1F4-824D-4BAA-AD82-E86037789962}" srcOrd="0" destOrd="0" parTransId="{33781611-D296-4F4E-8A9A-42674FD13BDD}" sibTransId="{2A560D0B-E7B6-4B60-8BED-673C1DC8903C}"/>
    <dgm:cxn modelId="{303D1448-03E8-4488-8405-BD25BAADECA2}" type="presOf" srcId="{2EC4D3F2-1A86-436C-84E2-F836E4A18E76}" destId="{BBB65BB6-E73C-4203-8A5E-8D156CC3F510}" srcOrd="1" destOrd="0" presId="urn:microsoft.com/office/officeart/2005/8/layout/orgChart1"/>
    <dgm:cxn modelId="{C5E6BC14-3DC0-43AB-8E08-3DCDC6B19C62}" type="presOf" srcId="{5A66B1F4-824D-4BAA-AD82-E86037789962}" destId="{E4482EF7-665A-4247-BBD5-D1A0394D1F80}" srcOrd="1" destOrd="0" presId="urn:microsoft.com/office/officeart/2005/8/layout/orgChart1"/>
    <dgm:cxn modelId="{79608D3F-A5B3-4D74-954A-320E7D2ABCEF}" srcId="{5A66B1F4-824D-4BAA-AD82-E86037789962}" destId="{4F418436-B2AB-4146-8C4B-DA9F49F7CBCC}" srcOrd="1" destOrd="0" parTransId="{635C0C4E-1604-4905-98C0-BAE3CA2ABD71}" sibTransId="{6DB62E43-F0B2-432A-A28C-BB348115A9EC}"/>
    <dgm:cxn modelId="{23FE2C3D-440E-4332-951D-03A34F037C91}" type="presOf" srcId="{6CD96E5B-3A6F-48B8-958B-2C7A3D3246AC}" destId="{D73BE9E1-2700-4916-8EDA-BE49B0DE1FF8}" srcOrd="0" destOrd="0" presId="urn:microsoft.com/office/officeart/2005/8/layout/orgChart1"/>
    <dgm:cxn modelId="{745B8AE7-4879-403A-B1D0-3734A9DF32ED}" type="presOf" srcId="{5A66B1F4-824D-4BAA-AD82-E86037789962}" destId="{97A5F121-2967-4883-934B-4004845243B0}" srcOrd="0" destOrd="0" presId="urn:microsoft.com/office/officeart/2005/8/layout/orgChart1"/>
    <dgm:cxn modelId="{FAA6124E-A314-41BD-A4FD-06CE2CE59BDC}" type="presOf" srcId="{9C01FA82-C29D-474B-84A3-91058595B1EF}" destId="{17008DF3-9B27-4DB2-950B-8B961235251A}" srcOrd="0" destOrd="0" presId="urn:microsoft.com/office/officeart/2005/8/layout/orgChart1"/>
    <dgm:cxn modelId="{D6692D2F-5EBB-4A0C-AE1F-5775418E1F88}" type="presOf" srcId="{635C0C4E-1604-4905-98C0-BAE3CA2ABD71}" destId="{CB6204B8-7B4A-4EAB-8E41-278FE4E356AB}" srcOrd="0" destOrd="0" presId="urn:microsoft.com/office/officeart/2005/8/layout/orgChart1"/>
    <dgm:cxn modelId="{D4C8CAA4-B647-4E77-990A-3C0BE78FF380}" type="presOf" srcId="{4F418436-B2AB-4146-8C4B-DA9F49F7CBCC}" destId="{2C4013E2-8127-415A-9219-2196405BE212}" srcOrd="0" destOrd="0" presId="urn:microsoft.com/office/officeart/2005/8/layout/orgChart1"/>
    <dgm:cxn modelId="{E4C4B573-749C-4A02-B9E1-E5032FE341AB}" type="presOf" srcId="{4F418436-B2AB-4146-8C4B-DA9F49F7CBCC}" destId="{A66334AB-0BE7-4F1C-AD30-F16FB616C218}" srcOrd="1" destOrd="0" presId="urn:microsoft.com/office/officeart/2005/8/layout/orgChart1"/>
    <dgm:cxn modelId="{A7C7CADC-1109-451B-A630-3B80ABD443CE}" type="presParOf" srcId="{D73BE9E1-2700-4916-8EDA-BE49B0DE1FF8}" destId="{3BC34CAD-5E98-471D-A8E6-74324CC2F942}" srcOrd="0" destOrd="0" presId="urn:microsoft.com/office/officeart/2005/8/layout/orgChart1"/>
    <dgm:cxn modelId="{8CC16494-38EE-4AF5-AE04-64DBC7794CD6}" type="presParOf" srcId="{3BC34CAD-5E98-471D-A8E6-74324CC2F942}" destId="{3F921533-B7D2-4B2C-BB38-56EB8AF5A2AF}" srcOrd="0" destOrd="0" presId="urn:microsoft.com/office/officeart/2005/8/layout/orgChart1"/>
    <dgm:cxn modelId="{ED76A5F1-9750-46D0-8F2C-16215902DEC2}" type="presParOf" srcId="{3F921533-B7D2-4B2C-BB38-56EB8AF5A2AF}" destId="{97A5F121-2967-4883-934B-4004845243B0}" srcOrd="0" destOrd="0" presId="urn:microsoft.com/office/officeart/2005/8/layout/orgChart1"/>
    <dgm:cxn modelId="{B5F76534-E8B1-4A54-988E-DF803078C1CF}" type="presParOf" srcId="{3F921533-B7D2-4B2C-BB38-56EB8AF5A2AF}" destId="{E4482EF7-665A-4247-BBD5-D1A0394D1F80}" srcOrd="1" destOrd="0" presId="urn:microsoft.com/office/officeart/2005/8/layout/orgChart1"/>
    <dgm:cxn modelId="{73B620F5-3BF7-4E1D-95A6-D6AC171B6670}" type="presParOf" srcId="{3BC34CAD-5E98-471D-A8E6-74324CC2F942}" destId="{5E3BE97F-ECDE-4FC0-A916-865AD91D9E39}" srcOrd="1" destOrd="0" presId="urn:microsoft.com/office/officeart/2005/8/layout/orgChart1"/>
    <dgm:cxn modelId="{077FAEB4-E995-42E5-B661-7FA69D2C29FD}" type="presParOf" srcId="{5E3BE97F-ECDE-4FC0-A916-865AD91D9E39}" destId="{17008DF3-9B27-4DB2-950B-8B961235251A}" srcOrd="0" destOrd="0" presId="urn:microsoft.com/office/officeart/2005/8/layout/orgChart1"/>
    <dgm:cxn modelId="{6FCF5F61-B4CD-47EB-9651-C4DC6832B1AE}" type="presParOf" srcId="{5E3BE97F-ECDE-4FC0-A916-865AD91D9E39}" destId="{0888E804-2168-4949-A1E6-2B98BD262A75}" srcOrd="1" destOrd="0" presId="urn:microsoft.com/office/officeart/2005/8/layout/orgChart1"/>
    <dgm:cxn modelId="{EA628695-2214-40FE-B6FB-B75489A207E2}" type="presParOf" srcId="{0888E804-2168-4949-A1E6-2B98BD262A75}" destId="{773D4357-C40F-41CD-8428-73865532897D}" srcOrd="0" destOrd="0" presId="urn:microsoft.com/office/officeart/2005/8/layout/orgChart1"/>
    <dgm:cxn modelId="{7C8AFF09-C90D-490B-AF5E-3585C3AC2E84}" type="presParOf" srcId="{773D4357-C40F-41CD-8428-73865532897D}" destId="{D711FEAC-74AB-4987-A56C-5C4D1F523A4B}" srcOrd="0" destOrd="0" presId="urn:microsoft.com/office/officeart/2005/8/layout/orgChart1"/>
    <dgm:cxn modelId="{68B022C6-2800-4F11-B183-891AF5928DFA}" type="presParOf" srcId="{773D4357-C40F-41CD-8428-73865532897D}" destId="{BBB65BB6-E73C-4203-8A5E-8D156CC3F510}" srcOrd="1" destOrd="0" presId="urn:microsoft.com/office/officeart/2005/8/layout/orgChart1"/>
    <dgm:cxn modelId="{52A4BC14-A8A6-45EA-A45E-3BA44894B9DD}" type="presParOf" srcId="{0888E804-2168-4949-A1E6-2B98BD262A75}" destId="{C57264DF-F2A8-47DD-A2F4-B9AD7C6DB353}" srcOrd="1" destOrd="0" presId="urn:microsoft.com/office/officeart/2005/8/layout/orgChart1"/>
    <dgm:cxn modelId="{F9A4DA6E-B9D6-48F1-93AF-80B431D02851}" type="presParOf" srcId="{0888E804-2168-4949-A1E6-2B98BD262A75}" destId="{E337BBFD-54EE-42CC-8E0F-4B25F3618848}" srcOrd="2" destOrd="0" presId="urn:microsoft.com/office/officeart/2005/8/layout/orgChart1"/>
    <dgm:cxn modelId="{27A51756-D16F-4C41-9BD3-DBB1CADD0F2F}" type="presParOf" srcId="{5E3BE97F-ECDE-4FC0-A916-865AD91D9E39}" destId="{CB6204B8-7B4A-4EAB-8E41-278FE4E356AB}" srcOrd="2" destOrd="0" presId="urn:microsoft.com/office/officeart/2005/8/layout/orgChart1"/>
    <dgm:cxn modelId="{224FDD45-4736-4540-8E17-D360BE7F2C49}" type="presParOf" srcId="{5E3BE97F-ECDE-4FC0-A916-865AD91D9E39}" destId="{E8A17376-024E-4778-A264-8DDF5E868F83}" srcOrd="3" destOrd="0" presId="urn:microsoft.com/office/officeart/2005/8/layout/orgChart1"/>
    <dgm:cxn modelId="{79842AE6-4198-4666-BFC0-57B6EFF4A473}" type="presParOf" srcId="{E8A17376-024E-4778-A264-8DDF5E868F83}" destId="{F58DDCEB-5F69-46BC-ABA9-CC71EBF5C01F}" srcOrd="0" destOrd="0" presId="urn:microsoft.com/office/officeart/2005/8/layout/orgChart1"/>
    <dgm:cxn modelId="{50DE5C99-33CF-4FD8-99E1-4745B0EBB9BD}" type="presParOf" srcId="{F58DDCEB-5F69-46BC-ABA9-CC71EBF5C01F}" destId="{2C4013E2-8127-415A-9219-2196405BE212}" srcOrd="0" destOrd="0" presId="urn:microsoft.com/office/officeart/2005/8/layout/orgChart1"/>
    <dgm:cxn modelId="{29782F55-CC98-4333-B5F1-B1D5A48D6A42}" type="presParOf" srcId="{F58DDCEB-5F69-46BC-ABA9-CC71EBF5C01F}" destId="{A66334AB-0BE7-4F1C-AD30-F16FB616C218}" srcOrd="1" destOrd="0" presId="urn:microsoft.com/office/officeart/2005/8/layout/orgChart1"/>
    <dgm:cxn modelId="{7A1FEE13-BFEF-489A-9226-9D206F5B7869}" type="presParOf" srcId="{E8A17376-024E-4778-A264-8DDF5E868F83}" destId="{661A6D9D-E3E8-4090-86C7-B7858489B784}" srcOrd="1" destOrd="0" presId="urn:microsoft.com/office/officeart/2005/8/layout/orgChart1"/>
    <dgm:cxn modelId="{9AC4403C-E6F7-44E4-A572-CACF18BE60C4}" type="presParOf" srcId="{E8A17376-024E-4778-A264-8DDF5E868F83}" destId="{8A10D63D-5489-41F7-B67F-B56CD0D36446}" srcOrd="2" destOrd="0" presId="urn:microsoft.com/office/officeart/2005/8/layout/orgChart1"/>
    <dgm:cxn modelId="{A9934E4C-6EF6-418B-8950-879F60EBA306}" type="presParOf" srcId="{3BC34CAD-5E98-471D-A8E6-74324CC2F942}" destId="{11730405-C413-4C1A-9DCF-D2E24A8F414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6204B8-7B4A-4EAB-8E41-278FE4E356AB}">
      <dsp:nvSpPr>
        <dsp:cNvPr id="0" name=""/>
        <dsp:cNvSpPr/>
      </dsp:nvSpPr>
      <dsp:spPr>
        <a:xfrm>
          <a:off x="3334025" y="1606995"/>
          <a:ext cx="1799913" cy="6247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381"/>
              </a:lnTo>
              <a:lnTo>
                <a:pt x="1799913" y="312381"/>
              </a:lnTo>
              <a:lnTo>
                <a:pt x="1799913" y="6247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008DF3-9B27-4DB2-950B-8B961235251A}">
      <dsp:nvSpPr>
        <dsp:cNvPr id="0" name=""/>
        <dsp:cNvSpPr/>
      </dsp:nvSpPr>
      <dsp:spPr>
        <a:xfrm>
          <a:off x="1534111" y="1606995"/>
          <a:ext cx="1799913" cy="624763"/>
        </a:xfrm>
        <a:custGeom>
          <a:avLst/>
          <a:gdLst/>
          <a:ahLst/>
          <a:cxnLst/>
          <a:rect l="0" t="0" r="0" b="0"/>
          <a:pathLst>
            <a:path>
              <a:moveTo>
                <a:pt x="1799913" y="0"/>
              </a:moveTo>
              <a:lnTo>
                <a:pt x="1799913" y="312381"/>
              </a:lnTo>
              <a:lnTo>
                <a:pt x="0" y="312381"/>
              </a:lnTo>
              <a:lnTo>
                <a:pt x="0" y="6247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A5F121-2967-4883-934B-4004845243B0}">
      <dsp:nvSpPr>
        <dsp:cNvPr id="0" name=""/>
        <dsp:cNvSpPr/>
      </dsp:nvSpPr>
      <dsp:spPr>
        <a:xfrm>
          <a:off x="3991" y="119463"/>
          <a:ext cx="6660068" cy="1487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>
              <a:latin typeface="Noto Sans"/>
            </a:rPr>
            <a:t>Загальні збори</a:t>
          </a:r>
        </a:p>
      </dsp:txBody>
      <dsp:txXfrm>
        <a:off x="3991" y="119463"/>
        <a:ext cx="6660068" cy="1487532"/>
      </dsp:txXfrm>
    </dsp:sp>
    <dsp:sp modelId="{D711FEAC-74AB-4987-A56C-5C4D1F523A4B}">
      <dsp:nvSpPr>
        <dsp:cNvPr id="0" name=""/>
        <dsp:cNvSpPr/>
      </dsp:nvSpPr>
      <dsp:spPr>
        <a:xfrm>
          <a:off x="46579" y="2231759"/>
          <a:ext cx="2975064" cy="1487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>
              <a:latin typeface="Noto Sans"/>
            </a:rPr>
            <a:t>Правління</a:t>
          </a:r>
        </a:p>
      </dsp:txBody>
      <dsp:txXfrm>
        <a:off x="46579" y="2231759"/>
        <a:ext cx="2975064" cy="1487532"/>
      </dsp:txXfrm>
    </dsp:sp>
    <dsp:sp modelId="{2C4013E2-8127-415A-9219-2196405BE212}">
      <dsp:nvSpPr>
        <dsp:cNvPr id="0" name=""/>
        <dsp:cNvSpPr/>
      </dsp:nvSpPr>
      <dsp:spPr>
        <a:xfrm>
          <a:off x="3646407" y="2231759"/>
          <a:ext cx="2975064" cy="1487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>
              <a:latin typeface="Noto Sans"/>
            </a:rPr>
            <a:t>Ревізійна комісія</a:t>
          </a:r>
        </a:p>
      </dsp:txBody>
      <dsp:txXfrm>
        <a:off x="3646407" y="2231759"/>
        <a:ext cx="2975064" cy="14875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Місце для дати 2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13A39B8-EC71-4F19-9E05-2E5BBB09E41F}" type="datetimeFigureOut">
              <a:rPr lang="uk-UA"/>
              <a:pPr>
                <a:defRPr/>
              </a:pPr>
              <a:t>08.05.2019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CDAB626-EED6-42C9-9BE7-08843EB27E6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5BB9B49-6888-43F4-A7C1-D0C137153A89}" type="datetimeFigureOut">
              <a:rPr lang="uk-UA"/>
              <a:pPr>
                <a:defRPr/>
              </a:pPr>
              <a:t>08.05.2019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noProof="0"/>
              <a:t>Зразок тексту</a:t>
            </a:r>
          </a:p>
          <a:p>
            <a:pPr lvl="1"/>
            <a:r>
              <a:rPr lang="uk-UA" noProof="0"/>
              <a:t>Другий рівень</a:t>
            </a:r>
          </a:p>
          <a:p>
            <a:pPr lvl="2"/>
            <a:r>
              <a:rPr lang="uk-UA" noProof="0"/>
              <a:t>Третій рівень</a:t>
            </a:r>
          </a:p>
          <a:p>
            <a:pPr lvl="3"/>
            <a:r>
              <a:rPr lang="uk-UA" noProof="0"/>
              <a:t>Четвертий рівень</a:t>
            </a:r>
          </a:p>
          <a:p>
            <a:pPr lvl="4"/>
            <a:r>
              <a:rPr lang="uk-UA" noProof="0"/>
              <a:t>П'ятий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59EC6F9-BB63-403B-A1F7-A385DAB30C8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E1736A-B104-49AB-92BA-17CFDB2D88BB}" type="slidenum">
              <a:rPr lang="en-US" altLang="uk-U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uk-UA">
              <a:cs typeface="Arial" charset="0"/>
            </a:endParaRPr>
          </a:p>
        </p:txBody>
      </p:sp>
      <p:sp>
        <p:nvSpPr>
          <p:cNvPr id="17411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09563" y="682625"/>
            <a:ext cx="6213475" cy="34956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2" name="Text Box 2"/>
          <p:cNvSpPr txBox="1">
            <a:spLocks noChangeArrowheads="1"/>
          </p:cNvSpPr>
          <p:nvPr/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3984625" y="8853488"/>
            <a:ext cx="304958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707FCF2A-2F01-4C65-8ED0-8AA377F7A741}" type="slidenum">
              <a:rPr lang="ru-RU" altLang="uk-UA" sz="1200">
                <a:solidFill>
                  <a:srgbClr val="000000"/>
                </a:solidFill>
                <a:latin typeface="Calibri" pitchFamily="34" charset="0"/>
                <a:ea typeface="DejaVu Sans"/>
                <a:cs typeface="DejaVu Sans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ru-RU" altLang="uk-UA" sz="1200">
              <a:solidFill>
                <a:srgbClr val="000000"/>
              </a:solidFill>
              <a:latin typeface="Calibri" pitchFamily="34" charset="0"/>
              <a:ea typeface="DejaVu Sans"/>
              <a:cs typeface="DejaVu San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F031EC-2FEE-4C34-BB2D-CE97C73AAA20}" type="slidenum">
              <a:rPr lang="en-US" altLang="uk-U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altLang="uk-UA">
              <a:cs typeface="Arial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09563" y="682625"/>
            <a:ext cx="6213475" cy="34956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09F76BF-D094-4F0B-8D66-CE0FCE3E5300}" type="slidenum">
              <a:rPr lang="ru-RU" altLang="uk-UA" sz="1200">
                <a:solidFill>
                  <a:srgbClr val="000000"/>
                </a:solidFill>
                <a:latin typeface="Calibri" pitchFamily="34" charset="0"/>
                <a:ea typeface="DejaVu Sans"/>
                <a:cs typeface="DejaVu Sans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ru-RU" altLang="uk-UA" sz="1200">
              <a:solidFill>
                <a:srgbClr val="000000"/>
              </a:solidFill>
              <a:latin typeface="Calibri" pitchFamily="34" charset="0"/>
              <a:ea typeface="DejaVu Sans"/>
              <a:cs typeface="DejaVu San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EA939A-B796-466D-B30E-FFDBB37BD3A4}" type="slidenum">
              <a:rPr lang="en-US" altLang="uk-U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altLang="uk-UA">
              <a:cs typeface="Arial" charset="0"/>
            </a:endParaRPr>
          </a:p>
        </p:txBody>
      </p:sp>
      <p:sp>
        <p:nvSpPr>
          <p:cNvPr id="2560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09563" y="682625"/>
            <a:ext cx="6213475" cy="34956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4" name="Text Box 2"/>
          <p:cNvSpPr txBox="1">
            <a:spLocks noChangeArrowheads="1"/>
          </p:cNvSpPr>
          <p:nvPr/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3984625" y="8853488"/>
            <a:ext cx="304958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28BECCA-635D-4A19-B733-C725FD79DA4F}" type="slidenum">
              <a:rPr lang="ru-RU" altLang="uk-UA" sz="1200">
                <a:solidFill>
                  <a:srgbClr val="000000"/>
                </a:solidFill>
                <a:latin typeface="Calibri" pitchFamily="34" charset="0"/>
                <a:ea typeface="DejaVu Sans"/>
                <a:cs typeface="Arial Unicode MS" pitchFamily="34" charset="-128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ru-RU" altLang="uk-UA" sz="1200">
              <a:solidFill>
                <a:srgbClr val="000000"/>
              </a:solidFill>
              <a:latin typeface="Calibri" pitchFamily="34" charset="0"/>
              <a:ea typeface="DejaVu Sans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767C6F-B635-4F06-9907-9E7AE5EBCAA1}" type="slidenum">
              <a:rPr lang="en-US" altLang="uk-U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altLang="uk-UA">
              <a:cs typeface="Arial" charset="0"/>
            </a:endParaRPr>
          </a:p>
        </p:txBody>
      </p:sp>
      <p:sp>
        <p:nvSpPr>
          <p:cNvPr id="27651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09563" y="682625"/>
            <a:ext cx="6213475" cy="34956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3984625" y="8853488"/>
            <a:ext cx="304958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53489FD-6B26-407F-A370-44FD75617EA4}" type="slidenum">
              <a:rPr lang="ru-RU" altLang="uk-UA" sz="1200">
                <a:solidFill>
                  <a:srgbClr val="000000"/>
                </a:solidFill>
                <a:latin typeface="Calibri" pitchFamily="34" charset="0"/>
                <a:ea typeface="DejaVu Sans"/>
                <a:cs typeface="Arial Unicode MS" pitchFamily="34" charset="-128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ru-RU" altLang="uk-UA" sz="1200">
              <a:solidFill>
                <a:srgbClr val="000000"/>
              </a:solidFill>
              <a:latin typeface="Calibri" pitchFamily="34" charset="0"/>
              <a:ea typeface="DejaVu Sans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964066-EBAC-415E-9D6F-0EB6CB3FD81B}" type="slidenum">
              <a:rPr lang="en-US" altLang="uk-U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altLang="uk-UA">
              <a:cs typeface="Arial" charset="0"/>
            </a:endParaRPr>
          </a:p>
        </p:txBody>
      </p:sp>
      <p:sp>
        <p:nvSpPr>
          <p:cNvPr id="2969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09563" y="682625"/>
            <a:ext cx="6213475" cy="34956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Text Box 2"/>
          <p:cNvSpPr txBox="1">
            <a:spLocks noChangeArrowheads="1"/>
          </p:cNvSpPr>
          <p:nvPr/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01" name="Text Box 3"/>
          <p:cNvSpPr txBox="1">
            <a:spLocks noChangeArrowheads="1"/>
          </p:cNvSpPr>
          <p:nvPr/>
        </p:nvSpPr>
        <p:spPr bwMode="auto">
          <a:xfrm>
            <a:off x="3984625" y="8853488"/>
            <a:ext cx="304958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77969B9-1EBA-414B-9B2F-2E3E52106962}" type="slidenum">
              <a:rPr lang="ru-RU" altLang="uk-UA" sz="1200">
                <a:solidFill>
                  <a:srgbClr val="000000"/>
                </a:solidFill>
                <a:latin typeface="Calibri" pitchFamily="34" charset="0"/>
                <a:ea typeface="DejaVu Sans"/>
                <a:cs typeface="Arial Unicode MS" pitchFamily="34" charset="-128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ru-RU" altLang="uk-UA" sz="1200">
              <a:solidFill>
                <a:srgbClr val="000000"/>
              </a:solidFill>
              <a:latin typeface="Calibri" pitchFamily="34" charset="0"/>
              <a:ea typeface="DejaVu Sans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2B4BC8-75D4-4D79-9F48-B9DD2F7F141B}" type="slidenum">
              <a:rPr lang="en-US" altLang="uk-U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altLang="uk-UA">
              <a:cs typeface="Arial" charset="0"/>
            </a:endParaRPr>
          </a:p>
        </p:txBody>
      </p:sp>
      <p:sp>
        <p:nvSpPr>
          <p:cNvPr id="3174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09563" y="682625"/>
            <a:ext cx="6213475" cy="34956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CAC924D-69D4-4D69-8D0F-C5782118F934}" type="slidenum">
              <a:rPr lang="ru-RU" altLang="uk-UA" sz="1200">
                <a:solidFill>
                  <a:srgbClr val="000000"/>
                </a:solidFill>
                <a:latin typeface="Calibri" pitchFamily="34" charset="0"/>
                <a:ea typeface="DejaVu Sans"/>
                <a:cs typeface="Arial Unicode MS" pitchFamily="34" charset="-128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ru-RU" altLang="uk-UA" sz="1200">
              <a:solidFill>
                <a:srgbClr val="000000"/>
              </a:solidFill>
              <a:latin typeface="Calibri" pitchFamily="34" charset="0"/>
              <a:ea typeface="DejaVu Sans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C80685-E216-40DC-B4FC-F7A62CB53BEE}" type="slidenum">
              <a:rPr lang="en-US" altLang="uk-U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altLang="uk-UA">
              <a:cs typeface="Arial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09563" y="682625"/>
            <a:ext cx="6213475" cy="34956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6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E0C2705-E878-4882-B010-43835AFF05D9}" type="slidenum">
              <a:rPr lang="ru-RU" altLang="uk-UA" sz="1200">
                <a:solidFill>
                  <a:srgbClr val="000000"/>
                </a:solidFill>
                <a:latin typeface="Calibri" pitchFamily="34" charset="0"/>
                <a:ea typeface="DejaVu Sans"/>
                <a:cs typeface="Arial Unicode MS" pitchFamily="34" charset="-128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ru-RU" altLang="uk-UA" sz="1200">
              <a:solidFill>
                <a:srgbClr val="000000"/>
              </a:solidFill>
              <a:latin typeface="Calibri" pitchFamily="34" charset="0"/>
              <a:ea typeface="DejaVu Sans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C65312-DF91-4262-82A9-571CB4C5AA9E}" type="slidenum">
              <a:rPr lang="en-US" altLang="uk-U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altLang="uk-UA">
              <a:cs typeface="Arial" charset="0"/>
            </a:endParaRPr>
          </a:p>
        </p:txBody>
      </p:sp>
      <p:sp>
        <p:nvSpPr>
          <p:cNvPr id="3584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11150" y="682625"/>
            <a:ext cx="6208713" cy="3494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2175" y="4406900"/>
            <a:ext cx="5048250" cy="4179888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480A2C-16B3-4A35-B8FD-662DE236FE37}" type="slidenum">
              <a:rPr lang="en-US" altLang="uk-U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altLang="uk-UA">
              <a:cs typeface="Arial" charset="0"/>
            </a:endParaRPr>
          </a:p>
        </p:txBody>
      </p:sp>
      <p:sp>
        <p:nvSpPr>
          <p:cNvPr id="37891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09563" y="682625"/>
            <a:ext cx="6213475" cy="34956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Text Box 2"/>
          <p:cNvSpPr txBox="1">
            <a:spLocks noChangeArrowheads="1"/>
          </p:cNvSpPr>
          <p:nvPr/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7893" name="Text Box 3"/>
          <p:cNvSpPr txBox="1">
            <a:spLocks noChangeArrowheads="1"/>
          </p:cNvSpPr>
          <p:nvPr/>
        </p:nvSpPr>
        <p:spPr bwMode="auto">
          <a:xfrm>
            <a:off x="3984625" y="8853488"/>
            <a:ext cx="304958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242F81D-A7C0-434E-8ACA-804E6E106763}" type="slidenum">
              <a:rPr lang="ru-RU" altLang="uk-UA" sz="1200">
                <a:solidFill>
                  <a:srgbClr val="000000"/>
                </a:solidFill>
                <a:latin typeface="Calibri" pitchFamily="34" charset="0"/>
                <a:ea typeface="DejaVu Sans"/>
                <a:cs typeface="Arial Unicode MS" pitchFamily="34" charset="-128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ru-RU" altLang="uk-UA" sz="1200">
              <a:solidFill>
                <a:srgbClr val="000000"/>
              </a:solidFill>
              <a:latin typeface="Calibri" pitchFamily="34" charset="0"/>
              <a:ea typeface="DejaVu Sans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dirty="0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dirty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7A004-F5AE-4AC1-B72A-92287B5BBD6C}" type="datetimeFigureOut">
              <a:rPr lang="uk-UA"/>
              <a:pPr>
                <a:defRPr/>
              </a:pPr>
              <a:t>08.05.2019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ADF59-F3F8-4621-AA3F-1085129BFF5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dirty="0"/>
              <a:t>Відредагуйте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32D65-C238-4462-92FE-0B4E7E520B43}" type="datetimeFigureOut">
              <a:rPr lang="uk-UA"/>
              <a:pPr>
                <a:defRPr/>
              </a:pPr>
              <a:t>08.05.2019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A3207-0591-42DD-9DA6-CC4265766DD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dirty="0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dirty="0"/>
              <a:t>Відредагуйте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24511-11AB-46F5-841D-2D8BFE75EC40}" type="datetimeFigureOut">
              <a:rPr lang="uk-UA"/>
              <a:pPr>
                <a:defRPr/>
              </a:pPr>
              <a:t>08.05.2019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1FFDC-65BB-422F-9D59-9B3FF02D7C1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Відредагуйте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E50F9-E8C1-49DB-9DE5-47EBB515E135}" type="datetimeFigureOut">
              <a:rPr lang="uk-UA"/>
              <a:pPr>
                <a:defRPr/>
              </a:pPr>
              <a:t>08.05.2019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8E73B-B528-44E6-ADC6-2702F96DE87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dirty="0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dirty="0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DD06A-41A8-4E7F-B0E8-CA5EE3461CCF}" type="datetimeFigureOut">
              <a:rPr lang="uk-UA"/>
              <a:pPr>
                <a:defRPr/>
              </a:pPr>
              <a:t>08.05.2019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CF7F2-DC1A-4A05-BF55-31A52E2A1C3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dirty="0"/>
              <a:t>Відредагуйте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dirty="0"/>
              <a:t>Відредагуйте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5BC37-256F-4731-A1D6-F59C089F3ECD}" type="datetimeFigureOut">
              <a:rPr lang="uk-UA"/>
              <a:pPr>
                <a:defRPr/>
              </a:pPr>
              <a:t>08.05.2019</a:t>
            </a:fld>
            <a:endParaRPr lang="uk-U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CACB5-0042-4186-8863-F13A855CCA1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dirty="0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dirty="0"/>
              <a:t>Відредагуйте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dirty="0"/>
              <a:t>Відредагуйте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dirty="0"/>
              <a:t>Відредагуйте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dirty="0"/>
              <a:t>Відредагуйте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4E64C-F8EE-446B-9930-26465C11E247}" type="datetimeFigureOut">
              <a:rPr lang="uk-UA"/>
              <a:pPr>
                <a:defRPr/>
              </a:pPr>
              <a:t>08.05.2019</a:t>
            </a:fld>
            <a:endParaRPr lang="uk-U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62FDE-F7B1-421E-B314-3AAD5B67283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A33BF-C5FF-45BF-B7C1-9193792841F2}" type="datetimeFigureOut">
              <a:rPr lang="uk-UA"/>
              <a:pPr>
                <a:defRPr/>
              </a:pPr>
              <a:t>08.05.2019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4B10E-ED79-4570-A318-DC40F3B1CA3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D8D64-3A70-4668-9BFE-79B833732800}" type="datetimeFigureOut">
              <a:rPr lang="uk-UA"/>
              <a:pPr>
                <a:defRPr/>
              </a:pPr>
              <a:t>08.05.2019</a:t>
            </a:fld>
            <a:endParaRPr lang="uk-U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DF0BE-D9F4-41C5-BA36-D89BBE47FCC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dirty="0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dirty="0"/>
              <a:t>Відредагуйте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dirty="0"/>
              <a:t>Відредагуйте стиль зразка тексту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803BF-2B36-4749-B061-1404FA457BDA}" type="datetimeFigureOut">
              <a:rPr lang="uk-UA"/>
              <a:pPr>
                <a:defRPr/>
              </a:pPr>
              <a:t>08.05.2019</a:t>
            </a:fld>
            <a:endParaRPr lang="uk-U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38ED0-B2DA-483F-BA5F-3FCC5C50840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dirty="0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uk-UA" noProof="0" dirty="0"/>
              <a:t>Клацніть піктограму, щоб додати зображення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dirty="0"/>
              <a:t>Відредагуйте стиль зразка тексту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B466D-5658-4BEA-92DE-51AB4C7B94CB}" type="datetimeFigureOut">
              <a:rPr lang="uk-UA"/>
              <a:pPr>
                <a:defRPr/>
              </a:pPr>
              <a:t>08.05.2019</a:t>
            </a:fld>
            <a:endParaRPr lang="uk-U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FF9F2-A2D4-49B2-9C8D-FE924089229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Клацніть, щоб редагувати стиль зразка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Відредагуйте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E42FD2-87FC-4120-B7DF-E4ACDA623579}" type="datetimeFigureOut">
              <a:rPr lang="uk-UA"/>
              <a:pPr>
                <a:defRPr/>
              </a:pPr>
              <a:t>08.05.2019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C52BAE-E943-4255-8E1E-482907F38C6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pik.com/" TargetMode="External"/><Relationship Id="rId7" Type="http://schemas.openxmlformats.org/officeDocument/2006/relationships/hyperlink" Target="http://www.flaticon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flaticon.com/authors/monkik" TargetMode="External"/><Relationship Id="rId5" Type="http://schemas.openxmlformats.org/officeDocument/2006/relationships/hyperlink" Target="https://www.flaticon.com/authors/vectors-market" TargetMode="External"/><Relationship Id="rId4" Type="http://schemas.openxmlformats.org/officeDocument/2006/relationships/hyperlink" Target="https://www.flaticon.com/authors/smashicon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A close up of a logo&#10;&#10;Description automatically generated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663" y="207963"/>
            <a:ext cx="1254125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4" descr="Z:\All folders 2014\COMMUNICATION UNIT\LOGO_2014\undp_logo_new_eng_150dp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41100" y="115888"/>
            <a:ext cx="630238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itle 6"/>
          <p:cNvSpPr>
            <a:spLocks noGrp="1"/>
          </p:cNvSpPr>
          <p:nvPr>
            <p:ph type="title"/>
          </p:nvPr>
        </p:nvSpPr>
        <p:spPr>
          <a:xfrm>
            <a:off x="820738" y="3867150"/>
            <a:ext cx="10972800" cy="2032000"/>
          </a:xfrm>
        </p:spPr>
        <p:txBody>
          <a:bodyPr/>
          <a:lstStyle/>
          <a:p>
            <a:pPr algn="ctr" eaLnBrk="1" hangingPunct="1"/>
            <a:r>
              <a:rPr lang="ru-RU" b="1" smtClean="0"/>
              <a:t>ОСББ в Україні: правовий статус, порядок створення і діяльності</a:t>
            </a:r>
            <a:endParaRPr lang="en-US" b="1" smtClean="0">
              <a:solidFill>
                <a:schemeClr val="accent1"/>
              </a:solidFill>
              <a:latin typeface="Noto Sans"/>
              <a:cs typeface="Arial" charset="0"/>
            </a:endParaRPr>
          </a:p>
        </p:txBody>
      </p:sp>
      <p:sp>
        <p:nvSpPr>
          <p:cNvPr id="15365" name="Title 1"/>
          <p:cNvSpPr>
            <a:spLocks noChangeArrowheads="1"/>
          </p:cNvSpPr>
          <p:nvPr/>
        </p:nvSpPr>
        <p:spPr bwMode="auto">
          <a:xfrm>
            <a:off x="1042988" y="504825"/>
            <a:ext cx="1042193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en-US" sz="2800">
                <a:solidFill>
                  <a:srgbClr val="0F0199"/>
                </a:solidFill>
                <a:latin typeface="Calibri" pitchFamily="34" charset="0"/>
              </a:rPr>
              <a:t>П</a:t>
            </a:r>
            <a:r>
              <a:rPr lang="ru-RU" altLang="en-US" sz="2800">
                <a:solidFill>
                  <a:srgbClr val="0F0199"/>
                </a:solidFill>
                <a:latin typeface="Calibri" pitchFamily="34" charset="0"/>
                <a:ea typeface="Calibri" pitchFamily="34" charset="0"/>
              </a:rPr>
              <a:t>роект </a:t>
            </a:r>
            <a:r>
              <a:rPr lang="ru-RU" altLang="en-US" sz="2800">
                <a:solidFill>
                  <a:srgbClr val="0F0199"/>
                </a:solidFill>
                <a:latin typeface="Calibri" pitchFamily="34" charset="0"/>
              </a:rPr>
              <a:t>ЄС</a:t>
            </a:r>
            <a:r>
              <a:rPr lang="en-US" altLang="en-US" sz="2800">
                <a:solidFill>
                  <a:srgbClr val="0F0199"/>
                </a:solidFill>
                <a:latin typeface="Calibri" pitchFamily="34" charset="0"/>
              </a:rPr>
              <a:t> </a:t>
            </a:r>
            <a:r>
              <a:rPr lang="uk-UA" altLang="en-US" sz="2800">
                <a:solidFill>
                  <a:srgbClr val="0F0199"/>
                </a:solidFill>
                <a:latin typeface="Calibri" pitchFamily="34" charset="0"/>
              </a:rPr>
              <a:t>та </a:t>
            </a:r>
            <a:r>
              <a:rPr lang="ru-RU" altLang="en-US" sz="2800">
                <a:solidFill>
                  <a:srgbClr val="0F0199"/>
                </a:solidFill>
                <a:latin typeface="Calibri" pitchFamily="34" charset="0"/>
              </a:rPr>
              <a:t>ПРООН </a:t>
            </a:r>
            <a:br>
              <a:rPr lang="ru-RU" altLang="en-US" sz="2800">
                <a:solidFill>
                  <a:srgbClr val="0F0199"/>
                </a:solidFill>
                <a:latin typeface="Calibri" pitchFamily="34" charset="0"/>
              </a:rPr>
            </a:br>
            <a:r>
              <a:rPr lang="en-US" sz="2800">
                <a:solidFill>
                  <a:srgbClr val="0F0199"/>
                </a:solidFill>
                <a:latin typeface="Calibri" pitchFamily="34" charset="0"/>
              </a:rPr>
              <a:t>“</a:t>
            </a:r>
            <a:r>
              <a:rPr lang="uk-UA" sz="2800">
                <a:solidFill>
                  <a:srgbClr val="0F0199"/>
                </a:solidFill>
                <a:latin typeface="Calibri" pitchFamily="34" charset="0"/>
              </a:rPr>
              <a:t>Об'єднання співвласників багатоквартирних будинків для впровадження сталих </a:t>
            </a:r>
            <a:br>
              <a:rPr lang="uk-UA" sz="2800">
                <a:solidFill>
                  <a:srgbClr val="0F0199"/>
                </a:solidFill>
                <a:latin typeface="Calibri" pitchFamily="34" charset="0"/>
              </a:rPr>
            </a:br>
            <a:r>
              <a:rPr lang="uk-UA" sz="2800">
                <a:solidFill>
                  <a:srgbClr val="0F0199"/>
                </a:solidFill>
                <a:latin typeface="Calibri" pitchFamily="34" charset="0"/>
              </a:rPr>
              <a:t>енергоефективних рішень</a:t>
            </a:r>
            <a:r>
              <a:rPr lang="en-US" sz="2800">
                <a:solidFill>
                  <a:srgbClr val="0F0199"/>
                </a:solidFill>
                <a:latin typeface="Calibri" pitchFamily="34" charset="0"/>
              </a:rPr>
              <a:t>”</a:t>
            </a:r>
            <a:r>
              <a:rPr lang="uk-UA" sz="2800">
                <a:solidFill>
                  <a:srgbClr val="0F0199"/>
                </a:solidFill>
                <a:latin typeface="Calibri" pitchFamily="34" charset="0"/>
              </a:rPr>
              <a:t> </a:t>
            </a:r>
            <a:br>
              <a:rPr lang="uk-UA" sz="2800">
                <a:solidFill>
                  <a:srgbClr val="0F0199"/>
                </a:solidFill>
                <a:latin typeface="Calibri" pitchFamily="34" charset="0"/>
              </a:rPr>
            </a:br>
            <a:r>
              <a:rPr lang="uk-UA" sz="2800">
                <a:solidFill>
                  <a:srgbClr val="0C8214"/>
                </a:solidFill>
              </a:rPr>
              <a:t>= </a:t>
            </a:r>
            <a:r>
              <a:rPr lang="en-US" sz="2800" b="1">
                <a:solidFill>
                  <a:srgbClr val="0C8214"/>
                </a:solidFill>
              </a:rPr>
              <a:t>HOUSES</a:t>
            </a:r>
            <a:r>
              <a:rPr lang="uk-UA" sz="2800" b="1">
                <a:solidFill>
                  <a:srgbClr val="0C8214"/>
                </a:solidFill>
              </a:rPr>
              <a:t> </a:t>
            </a:r>
            <a:r>
              <a:rPr lang="uk-UA" sz="2800">
                <a:solidFill>
                  <a:srgbClr val="0C8214"/>
                </a:solidFill>
              </a:rPr>
              <a:t>=</a:t>
            </a:r>
            <a:endParaRPr lang="en-US" altLang="en-US" sz="2800">
              <a:solidFill>
                <a:srgbClr val="0C8214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574675" y="1547813"/>
            <a:ext cx="11509375" cy="466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uk-UA" altLang="uk-UA" sz="24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Статут є установчим документом юридичної особи</a:t>
            </a:r>
          </a:p>
          <a:p>
            <a:pPr marL="341313" indent="-341313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uk-UA" altLang="uk-UA" sz="24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Повинен відповідати Типовому статуту ОСББ (затверджений наказом ДЖКГ № 141 від 27.07.2003 р., в редакції наказу Мінрегіону № 238 від 23.09.2015)</a:t>
            </a:r>
          </a:p>
          <a:p>
            <a:pPr marL="341313" indent="-341313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uk-UA" altLang="uk-UA" sz="24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Може містити інші відомості, відмінні від положень Типового статуту:</a:t>
            </a:r>
          </a:p>
          <a:p>
            <a:pPr marL="800100" lvl="1" indent="-342900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uk-UA" sz="24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можна по-своєму визначити принцип розподілу голосів на загальних зборах</a:t>
            </a:r>
          </a:p>
          <a:p>
            <a:pPr marL="800100" lvl="1" indent="-342900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uk-UA" sz="24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можна по-своєму визначити перелік рішень, що повідомляються під розписку / рекомендованим листом</a:t>
            </a:r>
          </a:p>
          <a:p>
            <a:pPr marL="800100" lvl="1" indent="-342900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uk-UA" sz="24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можна уточнити порядок обрання і компетенцію органів управління</a:t>
            </a:r>
          </a:p>
          <a:p>
            <a:pPr marL="800100" lvl="1" indent="-342900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uk-UA" sz="24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можна уточнити порядок письмового опитування</a:t>
            </a:r>
          </a:p>
          <a:p>
            <a:pPr marL="800100" lvl="1" indent="-342900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uk-UA" sz="24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можна уточнити “процедурні” питання</a:t>
            </a:r>
          </a:p>
          <a:p>
            <a:pPr marL="341313" indent="-341313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uk-UA" altLang="uk-UA" sz="2400">
              <a:solidFill>
                <a:srgbClr val="000000"/>
              </a:solidFill>
              <a:latin typeface="Noto Sans"/>
              <a:ea typeface="DejaVu Sans"/>
              <a:cs typeface="DejaVu Sans"/>
            </a:endParaRPr>
          </a:p>
        </p:txBody>
      </p:sp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574675" y="763588"/>
            <a:ext cx="77724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uk-UA" sz="3200" b="1">
                <a:solidFill>
                  <a:srgbClr val="487683"/>
                </a:solidFill>
                <a:latin typeface="Noto Sans"/>
                <a:ea typeface="DejaVu Sans"/>
                <a:cs typeface="DejaVu Sans"/>
              </a:rPr>
              <a:t>Підготовка проекту статуту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798513" y="936625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uk-UA" altLang="uk-UA" sz="3200" b="1">
                <a:solidFill>
                  <a:srgbClr val="487683"/>
                </a:solidFill>
                <a:latin typeface="Noto Sans"/>
                <a:ea typeface="DejaVu Sans"/>
                <a:cs typeface="DejaVu Sans"/>
              </a:rPr>
              <a:t>Установчі збори</a:t>
            </a:r>
          </a:p>
        </p:txBody>
      </p:sp>
      <p:graphicFrame>
        <p:nvGraphicFramePr>
          <p:cNvPr id="13314" name="Group 2"/>
          <p:cNvGraphicFramePr>
            <a:graphicFrameLocks noGrp="1"/>
          </p:cNvGraphicFramePr>
          <p:nvPr/>
        </p:nvGraphicFramePr>
        <p:xfrm>
          <a:off x="798513" y="1514475"/>
          <a:ext cx="10990262" cy="4791075"/>
        </p:xfrm>
        <a:graphic>
          <a:graphicData uri="http://schemas.openxmlformats.org/drawingml/2006/table">
            <a:tbl>
              <a:tblPr/>
              <a:tblGrid>
                <a:gridCol w="2798762"/>
                <a:gridCol w="8191500"/>
              </a:tblGrid>
              <a:tr h="7254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Ініціатор скликання</a:t>
                      </a: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 </a:t>
                      </a:r>
                    </a:p>
                  </a:txBody>
                  <a:tcPr marL="90000" marR="90000" marT="5365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Ініціативна група, яка складається не менш як з трьох власників</a:t>
                      </a:r>
                      <a:r>
                        <a:rPr kumimoji="0" lang="en-US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 </a:t>
                      </a: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квартир або нежилих приміщень</a:t>
                      </a:r>
                    </a:p>
                  </a:txBody>
                  <a:tcPr marL="90000" marR="90000" marT="5365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Термін скликання</a:t>
                      </a:r>
                      <a:r>
                        <a:rPr kumimoji="0" lang="ru-RU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 </a:t>
                      </a:r>
                    </a:p>
                  </a:txBody>
                  <a:tcPr marL="90000" marR="90000" marT="5365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Не менше ніж за 14 днів до дати проведення установчих зборів.</a:t>
                      </a:r>
                    </a:p>
                  </a:txBody>
                  <a:tcPr marL="90000" marR="90000" marT="5365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107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Форма повідомлення</a:t>
                      </a:r>
                      <a:r>
                        <a:rPr kumimoji="0" lang="ru-RU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 </a:t>
                      </a:r>
                    </a:p>
                  </a:txBody>
                  <a:tcPr marL="90000" marR="90000" marT="5365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 Направляється в письмовій формі: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 вручається кожному власнику під розписку, або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 шляхом поштового відправлення (рекомендованим листом)</a:t>
                      </a:r>
                    </a:p>
                  </a:txBody>
                  <a:tcPr marL="90000" marR="90000" marT="5365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222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Зміст повідомлення</a:t>
                      </a: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:</a:t>
                      </a:r>
                    </a:p>
                  </a:txBody>
                  <a:tcPr marL="90000" marR="90000" marT="5365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 з чиєї ініціативи скликаються збори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 місце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 час проведення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 проект порядку денного</a:t>
                      </a:r>
                    </a:p>
                  </a:txBody>
                  <a:tcPr marL="90000" marR="90000" marT="5365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Кворум</a:t>
                      </a:r>
                      <a:r>
                        <a:rPr kumimoji="0" lang="ru-RU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 </a:t>
                      </a:r>
                    </a:p>
                  </a:txBody>
                  <a:tcPr marL="90000" marR="90000" marT="5365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Відсутній як поняття!</a:t>
                      </a:r>
                    </a:p>
                  </a:txBody>
                  <a:tcPr marL="90000" marR="90000" marT="5365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Право голосу</a:t>
                      </a:r>
                      <a:r>
                        <a:rPr kumimoji="0" lang="ru-RU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 </a:t>
                      </a:r>
                    </a:p>
                  </a:txBody>
                  <a:tcPr marL="90000" marR="90000" marT="5365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Кожний власник на установчих зборах має кількість голосів </a:t>
                      </a:r>
                      <a:r>
                        <a:rPr kumimoji="0" lang="uk-UA" altLang="uk-UA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пропорційно площ</a:t>
                      </a: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і квартир або приміщень, що перебувають у його власності</a:t>
                      </a:r>
                      <a:r>
                        <a:rPr kumimoji="0" lang="ru-RU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 *</a:t>
                      </a:r>
                    </a:p>
                  </a:txBody>
                  <a:tcPr marL="90000" marR="90000" marT="5365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798513" y="936625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uk-UA" altLang="uk-UA" sz="3200" b="1">
                <a:solidFill>
                  <a:srgbClr val="487683"/>
                </a:solidFill>
                <a:latin typeface="Noto Sans"/>
                <a:ea typeface="DejaVu Sans"/>
                <a:cs typeface="DejaVu Sans"/>
              </a:rPr>
              <a:t>Установчі збори</a:t>
            </a:r>
          </a:p>
        </p:txBody>
      </p:sp>
      <p:graphicFrame>
        <p:nvGraphicFramePr>
          <p:cNvPr id="13314" name="Group 2"/>
          <p:cNvGraphicFramePr>
            <a:graphicFrameLocks noGrp="1"/>
          </p:cNvGraphicFramePr>
          <p:nvPr/>
        </p:nvGraphicFramePr>
        <p:xfrm>
          <a:off x="798513" y="1514475"/>
          <a:ext cx="10990262" cy="4973638"/>
        </p:xfrm>
        <a:graphic>
          <a:graphicData uri="http://schemas.openxmlformats.org/drawingml/2006/table">
            <a:tbl>
              <a:tblPr/>
              <a:tblGrid>
                <a:gridCol w="2798762"/>
                <a:gridCol w="8191500"/>
              </a:tblGrid>
              <a:tr h="7254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Хто веде</a:t>
                      </a:r>
                      <a:r>
                        <a:rPr kumimoji="0" lang="ru-RU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 </a:t>
                      </a:r>
                    </a:p>
                  </a:txBody>
                  <a:tcPr marL="90000" marR="90000" marT="5365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Голова зборів (обирається більшістю голосів </a:t>
                      </a:r>
                      <a:r>
                        <a:rPr kumimoji="0" lang="uk-UA" altLang="uk-UA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присутніх</a:t>
                      </a: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)</a:t>
                      </a:r>
                    </a:p>
                  </a:txBody>
                  <a:tcPr marL="90000" marR="90000" marT="5365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Голосування</a:t>
                      </a: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:</a:t>
                      </a:r>
                    </a:p>
                  </a:txBody>
                  <a:tcPr marL="90000" marR="90000" marT="5365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 беруть участь власники (їх уповноважені особи), які присутні на установчих зборах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 шляхом поіменного голосування</a:t>
                      </a:r>
                    </a:p>
                  </a:txBody>
                  <a:tcPr marL="90000" marR="90000" marT="5365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107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Прийняття рішення:</a:t>
                      </a:r>
                      <a:r>
                        <a:rPr kumimoji="0" lang="ru-RU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 </a:t>
                      </a:r>
                    </a:p>
                  </a:txBody>
                  <a:tcPr marL="90000" marR="90000" marT="5365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 </a:t>
                      </a: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більше половини голосів </a:t>
                      </a:r>
                      <a:r>
                        <a:rPr kumimoji="0" lang="uk-UA" altLang="uk-UA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від загальної кількості</a:t>
                      </a: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 </a:t>
                      </a:r>
                      <a:r>
                        <a:rPr kumimoji="0" lang="uk-UA" altLang="uk-UA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голосів</a:t>
                      </a: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 співвласників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 оформлюється особистим підписом кожного, хто проголосував, у протоколі із зазначенням результату голосування ("за" чи "проти")</a:t>
                      </a:r>
                    </a:p>
                  </a:txBody>
                  <a:tcPr marL="90000" marR="90000" marT="5365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222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Результат</a:t>
                      </a: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:</a:t>
                      </a:r>
                    </a:p>
                  </a:txBody>
                  <a:tcPr marL="90000" marR="90000" marT="5365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 </a:t>
                      </a: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прийняття рішення про створення об'єднання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 затвердження статуту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 обрання правління та ревізійної комісії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 обрання повноважного для подання документів на реєстрацію</a:t>
                      </a:r>
                    </a:p>
                  </a:txBody>
                  <a:tcPr marL="90000" marR="90000" marT="5365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Письмове опитування</a:t>
                      </a:r>
                    </a:p>
                  </a:txBody>
                  <a:tcPr marL="90000" marR="90000" marT="5365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15900" marR="0" lvl="0" indent="-21590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Char char=""/>
                        <a:tabLst>
                          <a:tab pos="215900" algn="l"/>
                          <a:tab pos="1130300" algn="l"/>
                          <a:tab pos="2044700" algn="l"/>
                          <a:tab pos="2959100" algn="l"/>
                          <a:tab pos="3873500" algn="l"/>
                          <a:tab pos="4787900" algn="l"/>
                          <a:tab pos="5702300" algn="l"/>
                          <a:tab pos="6616700" algn="l"/>
                          <a:tab pos="7531100" algn="l"/>
                          <a:tab pos="8445500" algn="l"/>
                          <a:tab pos="9359900" algn="l"/>
                          <a:tab pos="10274300" algn="l"/>
                        </a:tabLst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у разі відсутності більшості ні “за” ні “проти”</a:t>
                      </a:r>
                    </a:p>
                    <a:p>
                      <a:pPr marL="215900" marR="0" lvl="0" indent="-21590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Char char=""/>
                        <a:tabLst>
                          <a:tab pos="215900" algn="l"/>
                          <a:tab pos="1130300" algn="l"/>
                          <a:tab pos="2044700" algn="l"/>
                          <a:tab pos="2959100" algn="l"/>
                          <a:tab pos="3873500" algn="l"/>
                          <a:tab pos="4787900" algn="l"/>
                          <a:tab pos="5702300" algn="l"/>
                          <a:tab pos="6616700" algn="l"/>
                          <a:tab pos="7531100" algn="l"/>
                          <a:tab pos="8445500" algn="l"/>
                          <a:tab pos="9359900" algn="l"/>
                          <a:tab pos="10274300" algn="l"/>
                        </a:tabLst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протягом 15 днів від дати установчих зборів</a:t>
                      </a:r>
                    </a:p>
                    <a:p>
                      <a:pPr marL="215900" marR="0" lvl="0" indent="-215900" algn="l" defTabSz="449263" rtl="0" eaLnBrk="1" fontAlgn="base" latinLnBrk="0" hangingPunct="1">
                        <a:lnSpc>
                          <a:spcPct val="97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Char char=""/>
                        <a:tabLst>
                          <a:tab pos="215900" algn="l"/>
                          <a:tab pos="1130300" algn="l"/>
                          <a:tab pos="2044700" algn="l"/>
                          <a:tab pos="2959100" algn="l"/>
                          <a:tab pos="3873500" algn="l"/>
                          <a:tab pos="4787900" algn="l"/>
                          <a:tab pos="5702300" algn="l"/>
                          <a:tab pos="6616700" algn="l"/>
                          <a:tab pos="7531100" algn="l"/>
                          <a:tab pos="8445500" algn="l"/>
                          <a:tab pos="9359900" algn="l"/>
                          <a:tab pos="10274300" algn="l"/>
                        </a:tabLst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DejaVu Sans"/>
                        </a:rPr>
                        <a:t>голоси зараховуються разом із голосами, відданими на зборах</a:t>
                      </a:r>
                    </a:p>
                  </a:txBody>
                  <a:tcPr marL="90000" marR="90000" marT="53658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842963" y="852488"/>
            <a:ext cx="7770812" cy="61595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uk-UA" sz="3200" smtClean="0">
                <a:solidFill>
                  <a:srgbClr val="487683"/>
                </a:solidFill>
                <a:latin typeface="Noto Sans"/>
              </a:rPr>
              <a:t>Форма протоколу</a:t>
            </a:r>
          </a:p>
        </p:txBody>
      </p:sp>
      <p:graphicFrame>
        <p:nvGraphicFramePr>
          <p:cNvPr id="17411" name="Group 3"/>
          <p:cNvGraphicFramePr>
            <a:graphicFrameLocks noGrp="1"/>
          </p:cNvGraphicFramePr>
          <p:nvPr/>
        </p:nvGraphicFramePr>
        <p:xfrm>
          <a:off x="842963" y="1606550"/>
          <a:ext cx="10766425" cy="4864100"/>
        </p:xfrm>
        <a:graphic>
          <a:graphicData uri="http://schemas.openxmlformats.org/drawingml/2006/table">
            <a:tbl>
              <a:tblPr/>
              <a:tblGrid>
                <a:gridCol w="1700212"/>
                <a:gridCol w="3178175"/>
                <a:gridCol w="2944813"/>
                <a:gridCol w="2943225"/>
              </a:tblGrid>
              <a:tr h="771525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uk-UA" alt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Голосу-вання</a:t>
                      </a:r>
                    </a:p>
                  </a:txBody>
                  <a:tcPr marL="90000" marR="90000" marT="6051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uk-UA" alt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DejaVu Sans"/>
                          <a:cs typeface="Arial Unicode MS" pitchFamily="34" charset="-128"/>
                        </a:rPr>
                        <a:t>Оформлення</a:t>
                      </a:r>
                    </a:p>
                  </a:txBody>
                  <a:tcPr marL="90000" marR="90000" marT="6051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</a:pPr>
                      <a:r>
                        <a:rPr kumimoji="0" lang="uk-UA" alt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Microsoft YaHei" pitchFamily="34" charset="-122"/>
                          <a:cs typeface="DejaVu Sans"/>
                        </a:rPr>
                        <a:t>Опис у законі</a:t>
                      </a:r>
                    </a:p>
                  </a:txBody>
                  <a:tcPr marL="90000" marR="90000" marT="62039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</a:pPr>
                      <a:r>
                        <a:rPr kumimoji="0" lang="uk-UA" alt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Microsoft YaHei" pitchFamily="34" charset="-122"/>
                          <a:cs typeface="DejaVu Sans"/>
                        </a:rPr>
                        <a:t>Затверджена форма</a:t>
                      </a:r>
                    </a:p>
                  </a:txBody>
                  <a:tcPr marL="90000" marR="90000" marT="62039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 rowSpan="2"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Microsoft YaHei" pitchFamily="34" charset="-122"/>
                          <a:cs typeface="DejaVu Sans"/>
                        </a:rPr>
                        <a:t>"Неорга-нізовані" власники</a:t>
                      </a:r>
                    </a:p>
                  </a:txBody>
                  <a:tcPr marL="90000" marR="90000" marT="62039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Microsoft YaHei" pitchFamily="34" charset="-122"/>
                          <a:cs typeface="DejaVu Sans"/>
                        </a:rPr>
                        <a:t>Протокол зборів</a:t>
                      </a:r>
                    </a:p>
                  </a:txBody>
                  <a:tcPr marL="90000" marR="90000" marT="62039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oto Sans"/>
                        <a:ea typeface="DejaVu Sans"/>
                        <a:cs typeface="Arial Unicode MS" pitchFamily="34" charset="-128"/>
                      </a:endParaRPr>
                    </a:p>
                  </a:txBody>
                  <a:tcPr marL="90000" marR="90000" marT="6051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oto Sans"/>
                        <a:ea typeface="DejaVu Sans"/>
                        <a:cs typeface="Arial Unicode MS" pitchFamily="34" charset="-128"/>
                      </a:endParaRPr>
                    </a:p>
                  </a:txBody>
                  <a:tcPr marL="90000" marR="90000" marT="6051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778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Microsoft YaHei" pitchFamily="34" charset="-122"/>
                          <a:cs typeface="DejaVu Sans"/>
                        </a:rPr>
                        <a:t>Листок опитування</a:t>
                      </a:r>
                    </a:p>
                  </a:txBody>
                  <a:tcPr marL="90000" marR="90000" marT="62039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oto Sans"/>
                        <a:ea typeface="DejaVu Sans"/>
                        <a:cs typeface="Arial Unicode MS" pitchFamily="34" charset="-128"/>
                      </a:endParaRPr>
                    </a:p>
                  </a:txBody>
                  <a:tcPr marL="90000" marR="90000" marT="6051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oto Sans"/>
                        <a:ea typeface="DejaVu Sans"/>
                        <a:cs typeface="Arial Unicode MS" pitchFamily="34" charset="-128"/>
                      </a:endParaRPr>
                    </a:p>
                  </a:txBody>
                  <a:tcPr marL="90000" marR="90000" marT="6051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77863">
                <a:tc rowSpan="2"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Microsoft YaHei" pitchFamily="34" charset="-122"/>
                          <a:cs typeface="DejaVu Sans"/>
                        </a:rPr>
                        <a:t>Установчі збори</a:t>
                      </a:r>
                    </a:p>
                  </a:txBody>
                  <a:tcPr marL="90000" marR="90000" marT="62039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4CFB7"/>
                        </a:gs>
                        <a:gs pos="50000">
                          <a:srgbClr val="BFE0D2"/>
                        </a:gs>
                        <a:gs pos="100000">
                          <a:srgbClr val="FFFFCC"/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Microsoft YaHei" pitchFamily="34" charset="-122"/>
                          <a:cs typeface="DejaVu Sans"/>
                        </a:rPr>
                        <a:t>Протокол зборів</a:t>
                      </a:r>
                    </a:p>
                  </a:txBody>
                  <a:tcPr marL="90000" marR="90000" marT="62039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4CFB7"/>
                        </a:gs>
                        <a:gs pos="50000">
                          <a:srgbClr val="BFE0D2"/>
                        </a:gs>
                        <a:gs pos="100000">
                          <a:srgbClr val="FFFFCC"/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oto Sans"/>
                        <a:ea typeface="DejaVu Sans"/>
                        <a:cs typeface="Arial Unicode MS" pitchFamily="34" charset="-128"/>
                      </a:endParaRPr>
                    </a:p>
                  </a:txBody>
                  <a:tcPr marL="90000" marR="90000" marT="6051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4CFB7"/>
                        </a:gs>
                        <a:gs pos="50000">
                          <a:srgbClr val="BFE0D2"/>
                        </a:gs>
                        <a:gs pos="100000">
                          <a:srgbClr val="FFFFCC"/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oto Sans"/>
                        <a:ea typeface="DejaVu Sans"/>
                        <a:cs typeface="Arial Unicode MS" pitchFamily="34" charset="-128"/>
                      </a:endParaRPr>
                    </a:p>
                  </a:txBody>
                  <a:tcPr marL="90000" marR="90000" marT="6051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4CFB7"/>
                        </a:gs>
                        <a:gs pos="50000">
                          <a:srgbClr val="BFE0D2"/>
                        </a:gs>
                        <a:gs pos="100000">
                          <a:srgbClr val="FFFFCC"/>
                        </a:gs>
                      </a:gsLst>
                      <a:lin ang="16200000" scaled="1"/>
                    </a:gradFill>
                  </a:tcPr>
                </a:tc>
              </a:tr>
              <a:tr h="6778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Microsoft YaHei" pitchFamily="34" charset="-122"/>
                          <a:cs typeface="DejaVu Sans"/>
                        </a:rPr>
                        <a:t>Листок опитування</a:t>
                      </a:r>
                    </a:p>
                  </a:txBody>
                  <a:tcPr marL="90000" marR="90000" marT="62039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4CFB7"/>
                        </a:gs>
                        <a:gs pos="50000">
                          <a:srgbClr val="BFE0D2"/>
                        </a:gs>
                        <a:gs pos="100000">
                          <a:srgbClr val="FFFFCC"/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oto Sans"/>
                        <a:ea typeface="DejaVu Sans"/>
                        <a:cs typeface="Arial Unicode MS" pitchFamily="34" charset="-128"/>
                      </a:endParaRPr>
                    </a:p>
                  </a:txBody>
                  <a:tcPr marL="90000" marR="90000" marT="6051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4CFB7"/>
                        </a:gs>
                        <a:gs pos="50000">
                          <a:srgbClr val="BFE0D2"/>
                        </a:gs>
                        <a:gs pos="100000">
                          <a:srgbClr val="FFFFCC"/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oto Sans"/>
                        <a:ea typeface="DejaVu Sans"/>
                        <a:cs typeface="Arial Unicode MS" pitchFamily="34" charset="-128"/>
                      </a:endParaRPr>
                    </a:p>
                  </a:txBody>
                  <a:tcPr marL="90000" marR="90000" marT="6051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4CFB7"/>
                        </a:gs>
                        <a:gs pos="50000">
                          <a:srgbClr val="BFE0D2"/>
                        </a:gs>
                        <a:gs pos="100000">
                          <a:srgbClr val="FFFFCC"/>
                        </a:gs>
                      </a:gsLst>
                      <a:lin ang="16200000" scaled="1"/>
                    </a:gradFill>
                  </a:tcPr>
                </a:tc>
              </a:tr>
              <a:tr h="677863">
                <a:tc rowSpan="2"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Microsoft YaHei" pitchFamily="34" charset="-122"/>
                          <a:cs typeface="DejaVu Sans"/>
                        </a:rPr>
                        <a:t>Загальні збори</a:t>
                      </a:r>
                    </a:p>
                  </a:txBody>
                  <a:tcPr marL="90000" marR="90000" marT="62039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5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Microsoft YaHei" pitchFamily="34" charset="-122"/>
                          <a:cs typeface="DejaVu Sans"/>
                        </a:rPr>
                        <a:t>Протокол зборів</a:t>
                      </a:r>
                    </a:p>
                  </a:txBody>
                  <a:tcPr marL="90000" marR="90000" marT="62039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5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oto Sans"/>
                        <a:ea typeface="DejaVu Sans"/>
                        <a:cs typeface="Arial Unicode MS" pitchFamily="34" charset="-128"/>
                      </a:endParaRPr>
                    </a:p>
                  </a:txBody>
                  <a:tcPr marL="90000" marR="90000" marT="6051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5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oto Sans"/>
                        <a:ea typeface="DejaVu Sans"/>
                        <a:cs typeface="Arial Unicode MS" pitchFamily="34" charset="-128"/>
                      </a:endParaRPr>
                    </a:p>
                  </a:txBody>
                  <a:tcPr marL="90000" marR="90000" marT="6051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5E8"/>
                    </a:solidFill>
                  </a:tcPr>
                </a:tc>
              </a:tr>
              <a:tr h="6778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</a:tabLst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oto Sans"/>
                          <a:ea typeface="Microsoft YaHei" pitchFamily="34" charset="-122"/>
                          <a:cs typeface="DejaVu Sans"/>
                        </a:rPr>
                        <a:t>Листок опитування</a:t>
                      </a:r>
                    </a:p>
                  </a:txBody>
                  <a:tcPr marL="90000" marR="90000" marT="62039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5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oto Sans"/>
                        <a:ea typeface="DejaVu Sans"/>
                        <a:cs typeface="Arial Unicode MS" pitchFamily="34" charset="-128"/>
                      </a:endParaRPr>
                    </a:p>
                  </a:txBody>
                  <a:tcPr marL="90000" marR="90000" marT="6051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5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oto Sans"/>
                        <a:ea typeface="DejaVu Sans"/>
                        <a:cs typeface="Arial Unicode MS" pitchFamily="34" charset="-128"/>
                      </a:endParaRPr>
                    </a:p>
                  </a:txBody>
                  <a:tcPr marL="90000" marR="90000" marT="6051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5E8"/>
                    </a:solidFill>
                  </a:tcPr>
                </a:tc>
              </a:tr>
            </a:tbl>
          </a:graphicData>
        </a:graphic>
      </p:graphicFrame>
      <p:pic>
        <p:nvPicPr>
          <p:cNvPr id="34857" name="Picture 9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35738" y="2146300"/>
            <a:ext cx="10858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58" name="Picture 9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35738" y="2806700"/>
            <a:ext cx="10858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59" name="Picture 9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23038" y="4159250"/>
            <a:ext cx="10858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60" name="Picture 9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30975" y="3487738"/>
            <a:ext cx="10858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61" name="Picture 1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23038" y="4840288"/>
            <a:ext cx="10858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62" name="Picture 1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30975" y="5522913"/>
            <a:ext cx="10858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63" name="Picture 9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56763" y="2143125"/>
            <a:ext cx="10858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64" name="Picture 9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52000" y="3484563"/>
            <a:ext cx="10858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65" name="Picture 1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42475" y="4837113"/>
            <a:ext cx="10858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66" name="Picture 1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52000" y="5519738"/>
            <a:ext cx="10858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67" name="Picture 9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52000" y="2813050"/>
            <a:ext cx="10858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68" name="Picture 9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42475" y="4165600"/>
            <a:ext cx="10858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Сполучна лінія уступом 2"/>
          <p:cNvCxnSpPr>
            <a:endCxn id="17500" idx="3"/>
          </p:cNvCxnSpPr>
          <p:nvPr/>
        </p:nvCxnSpPr>
        <p:spPr>
          <a:xfrm rot="5400000" flipH="1" flipV="1">
            <a:off x="6935788" y="4022725"/>
            <a:ext cx="1358900" cy="12700"/>
          </a:xfrm>
          <a:prstGeom prst="bentConnector4">
            <a:avLst>
              <a:gd name="adj1" fmla="val -284"/>
              <a:gd name="adj2" fmla="val 2352928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833438" y="1658938"/>
            <a:ext cx="10766425" cy="262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15900" indent="-215900">
              <a:lnSpc>
                <a:spcPct val="90000"/>
              </a:lnSpc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uk-UA" altLang="uk-UA" sz="2800" b="1">
                <a:solidFill>
                  <a:srgbClr val="000000"/>
                </a:solidFill>
                <a:latin typeface="Noto Sans"/>
                <a:ea typeface="DejaVu Sans"/>
                <a:cs typeface="Arial Unicode MS" pitchFamily="34" charset="-128"/>
              </a:rPr>
              <a:t>Форма протоколу</a:t>
            </a:r>
            <a:r>
              <a:rPr lang="uk-UA" altLang="uk-UA" sz="2800">
                <a:solidFill>
                  <a:srgbClr val="000000"/>
                </a:solidFill>
                <a:latin typeface="Noto Sans"/>
                <a:ea typeface="DejaVu Sans"/>
                <a:cs typeface="Arial Unicode MS" pitchFamily="34" charset="-128"/>
              </a:rPr>
              <a:t>* - наказ Мінрегіону від 25.08.2015  № 203</a:t>
            </a:r>
          </a:p>
          <a:p>
            <a:pPr marL="215900" indent="-215900">
              <a:lnSpc>
                <a:spcPct val="90000"/>
              </a:lnSpc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uk-UA" altLang="uk-UA" sz="2800" b="1">
                <a:solidFill>
                  <a:srgbClr val="000000"/>
                </a:solidFill>
                <a:latin typeface="Noto Sans"/>
                <a:ea typeface="DejaVu Sans"/>
                <a:cs typeface="Arial Unicode MS" pitchFamily="34" charset="-128"/>
              </a:rPr>
              <a:t>Типовий статут</a:t>
            </a:r>
            <a:r>
              <a:rPr lang="uk-UA" altLang="uk-UA" sz="2800">
                <a:solidFill>
                  <a:srgbClr val="000000"/>
                </a:solidFill>
                <a:latin typeface="Noto Sans"/>
                <a:ea typeface="DejaVu Sans"/>
                <a:cs typeface="Arial Unicode MS" pitchFamily="34" charset="-128"/>
              </a:rPr>
              <a:t> - наказ ДЖКГ № 141 від 27.07.2003 р. (у редакці наказу Мінрегіону № 238 від 23.09.2015)</a:t>
            </a:r>
          </a:p>
        </p:txBody>
      </p:sp>
      <p:sp>
        <p:nvSpPr>
          <p:cNvPr id="36866" name="Text Box 3"/>
          <p:cNvSpPr txBox="1">
            <a:spLocks noChangeArrowheads="1"/>
          </p:cNvSpPr>
          <p:nvPr/>
        </p:nvSpPr>
        <p:spPr bwMode="auto">
          <a:xfrm>
            <a:off x="833438" y="898525"/>
            <a:ext cx="8589962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uk-UA" sz="3200" b="1">
                <a:solidFill>
                  <a:srgbClr val="487683"/>
                </a:solidFill>
                <a:latin typeface="Noto Sans"/>
                <a:ea typeface="DejaVu Sans"/>
                <a:cs typeface="DejaVu Sans"/>
              </a:rPr>
              <a:t>Форми документів</a:t>
            </a:r>
          </a:p>
        </p:txBody>
      </p:sp>
      <p:sp>
        <p:nvSpPr>
          <p:cNvPr id="36867" name="Title 1"/>
          <p:cNvSpPr>
            <a:spLocks/>
          </p:cNvSpPr>
          <p:nvPr/>
        </p:nvSpPr>
        <p:spPr bwMode="auto">
          <a:xfrm>
            <a:off x="550863" y="4838700"/>
            <a:ext cx="10972800" cy="143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sz="4400">
                <a:solidFill>
                  <a:schemeClr val="accent1"/>
                </a:solidFill>
                <a:latin typeface="Noto Sans"/>
              </a:rPr>
              <a:t/>
            </a:r>
            <a:br>
              <a:rPr lang="en-US" sz="4400">
                <a:solidFill>
                  <a:schemeClr val="accent1"/>
                </a:solidFill>
                <a:latin typeface="Noto Sans"/>
              </a:rPr>
            </a:br>
            <a:r>
              <a:rPr lang="uk-UA" sz="2400">
                <a:solidFill>
                  <a:srgbClr val="0070C0"/>
                </a:solidFill>
                <a:latin typeface="Noto Sans"/>
              </a:rPr>
              <a:t>Графічні зображення:</a:t>
            </a:r>
            <a:br>
              <a:rPr lang="uk-UA" sz="2400">
                <a:solidFill>
                  <a:srgbClr val="0070C0"/>
                </a:solidFill>
                <a:latin typeface="Noto Sans"/>
              </a:rPr>
            </a:br>
            <a:r>
              <a:rPr lang="uk-UA" sz="2400">
                <a:solidFill>
                  <a:srgbClr val="0070C0"/>
                </a:solidFill>
                <a:latin typeface="Noto Sans"/>
                <a:hlinkClick r:id="rId3"/>
              </a:rPr>
              <a:t>Freepik</a:t>
            </a:r>
            <a:r>
              <a:rPr lang="uk-UA" sz="2400">
                <a:solidFill>
                  <a:srgbClr val="0070C0"/>
                </a:solidFill>
                <a:latin typeface="Noto Sans"/>
              </a:rPr>
              <a:t>, </a:t>
            </a:r>
            <a:r>
              <a:rPr lang="uk-UA" sz="2400">
                <a:solidFill>
                  <a:srgbClr val="0070C0"/>
                </a:solidFill>
                <a:latin typeface="Noto Sans"/>
                <a:hlinkClick r:id="rId4"/>
              </a:rPr>
              <a:t>Smashicons</a:t>
            </a:r>
            <a:r>
              <a:rPr lang="uk-UA" sz="2400">
                <a:solidFill>
                  <a:srgbClr val="0070C0"/>
                </a:solidFill>
                <a:latin typeface="Noto Sans"/>
              </a:rPr>
              <a:t>, </a:t>
            </a:r>
            <a:r>
              <a:rPr lang="uk-UA" sz="2400">
                <a:solidFill>
                  <a:srgbClr val="0070C0"/>
                </a:solidFill>
                <a:latin typeface="Noto Sans"/>
                <a:hlinkClick r:id="rId5"/>
              </a:rPr>
              <a:t>Vectors Market</a:t>
            </a:r>
            <a:r>
              <a:rPr lang="uk-UA" sz="2400">
                <a:solidFill>
                  <a:srgbClr val="0070C0"/>
                </a:solidFill>
                <a:latin typeface="Noto Sans"/>
              </a:rPr>
              <a:t>, </a:t>
            </a:r>
            <a:r>
              <a:rPr lang="uk-UA" sz="2400">
                <a:solidFill>
                  <a:srgbClr val="0070C0"/>
                </a:solidFill>
                <a:latin typeface="Noto Sans"/>
                <a:hlinkClick r:id="rId6"/>
              </a:rPr>
              <a:t>monkik</a:t>
            </a:r>
            <a:r>
              <a:rPr lang="uk-UA" sz="2400">
                <a:solidFill>
                  <a:srgbClr val="0070C0"/>
                </a:solidFill>
                <a:latin typeface="Noto Sans"/>
              </a:rPr>
              <a:t> з </a:t>
            </a:r>
            <a:r>
              <a:rPr lang="uk-UA" sz="2400">
                <a:solidFill>
                  <a:srgbClr val="0070C0"/>
                </a:solidFill>
                <a:latin typeface="Noto Sans"/>
                <a:hlinkClick r:id="rId7"/>
              </a:rPr>
              <a:t>www.flaticon.com</a:t>
            </a:r>
            <a:r>
              <a:rPr lang="uk-UA" sz="2400">
                <a:solidFill>
                  <a:srgbClr val="0070C0"/>
                </a:solidFill>
                <a:latin typeface="Noto Sans"/>
              </a:rPr>
              <a:t/>
            </a:r>
            <a:br>
              <a:rPr lang="uk-UA" sz="2400">
                <a:solidFill>
                  <a:srgbClr val="0070C0"/>
                </a:solidFill>
                <a:latin typeface="Noto Sans"/>
              </a:rPr>
            </a:br>
            <a:endParaRPr lang="uk-UA" sz="2400">
              <a:solidFill>
                <a:srgbClr val="0070C0"/>
              </a:solidFill>
              <a:latin typeface="Noto San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871538" y="1579563"/>
            <a:ext cx="64960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uk-UA" altLang="uk-UA" sz="28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Юридична особа</a:t>
            </a:r>
          </a:p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uk-UA" altLang="uk-UA" sz="28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Одна з форм управління</a:t>
            </a:r>
          </a:p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uk-UA" altLang="uk-UA" sz="28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Добровільне створення</a:t>
            </a:r>
          </a:p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uk-UA" altLang="uk-UA" sz="28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Не більше одного ОСББ в будинку</a:t>
            </a:r>
          </a:p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uk-UA" altLang="uk-UA" sz="28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Але можна одне на кілька будинків</a:t>
            </a:r>
          </a:p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uk-UA" altLang="uk-UA" sz="28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У новобудовах: лише після реєстрації права власності на &gt;50% квартир</a:t>
            </a: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8555038" y="2771775"/>
            <a:ext cx="2376487" cy="3024188"/>
          </a:xfrm>
          <a:prstGeom prst="foldedCorner">
            <a:avLst>
              <a:gd name="adj" fmla="val 12500"/>
            </a:avLst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>
              <a:latin typeface="Noto Sans"/>
            </a:endParaRP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8555038" y="2771775"/>
            <a:ext cx="237648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uk-UA" altLang="uk-UA" sz="2400" b="1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СТАТУТ</a:t>
            </a:r>
          </a:p>
        </p:txBody>
      </p:sp>
      <p:pic>
        <p:nvPicPr>
          <p:cNvPr id="1638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0775" y="3419475"/>
            <a:ext cx="7127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90063" y="3419475"/>
            <a:ext cx="71278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0775" y="4068763"/>
            <a:ext cx="7127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90063" y="4068763"/>
            <a:ext cx="71278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250" y="3419475"/>
            <a:ext cx="7127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250" y="4068763"/>
            <a:ext cx="7127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0775" y="4716463"/>
            <a:ext cx="7127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5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90063" y="4716463"/>
            <a:ext cx="71278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6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250" y="4716463"/>
            <a:ext cx="7127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7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73975" y="1444625"/>
            <a:ext cx="4140200" cy="458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8" name="Text Box 15"/>
          <p:cNvSpPr txBox="1">
            <a:spLocks noChangeArrowheads="1"/>
          </p:cNvSpPr>
          <p:nvPr/>
        </p:nvSpPr>
        <p:spPr bwMode="auto">
          <a:xfrm>
            <a:off x="871538" y="835025"/>
            <a:ext cx="785653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uk-UA" sz="3600">
                <a:solidFill>
                  <a:srgbClr val="487683"/>
                </a:solidFill>
                <a:latin typeface="Noto Sans"/>
                <a:ea typeface="DejaVu Sans"/>
                <a:cs typeface="DejaVu Sans"/>
              </a:rPr>
              <a:t>ОСББ в </a:t>
            </a:r>
            <a:r>
              <a:rPr lang="uk-UA" altLang="uk-UA" sz="3600">
                <a:solidFill>
                  <a:srgbClr val="487683"/>
                </a:solidFill>
                <a:latin typeface="Noto Sans"/>
                <a:ea typeface="DejaVu Sans"/>
                <a:cs typeface="DejaVu Sans"/>
              </a:rPr>
              <a:t>Україні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TextShape 1"/>
          <p:cNvSpPr txBox="1"/>
          <p:nvPr/>
        </p:nvSpPr>
        <p:spPr>
          <a:xfrm>
            <a:off x="609600" y="923925"/>
            <a:ext cx="10971213" cy="50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354" spc="-1" dirty="0">
                <a:solidFill>
                  <a:srgbClr val="487683"/>
                </a:solidFill>
                <a:latin typeface="Noto Sans"/>
                <a:cs typeface="+mn-cs"/>
              </a:rPr>
              <a:t>Статус ОСББ: законодавча база</a:t>
            </a:r>
          </a:p>
        </p:txBody>
      </p:sp>
      <p:sp>
        <p:nvSpPr>
          <p:cNvPr id="380" name="TextShape 2"/>
          <p:cNvSpPr txBox="1"/>
          <p:nvPr/>
        </p:nvSpPr>
        <p:spPr>
          <a:xfrm>
            <a:off x="609600" y="1604963"/>
            <a:ext cx="11372850" cy="46704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fontAlgn="auto">
              <a:spcBef>
                <a:spcPts val="579"/>
              </a:spcBef>
              <a:spcAft>
                <a:spcPts val="0"/>
              </a:spcAft>
              <a:defRPr/>
            </a:pPr>
            <a:r>
              <a:rPr lang="uk-UA" sz="2903" b="1" spc="-1" dirty="0">
                <a:solidFill>
                  <a:srgbClr val="0070C0"/>
                </a:solidFill>
                <a:latin typeface="Noto Sans"/>
                <a:cs typeface="+mn-cs"/>
              </a:rPr>
              <a:t>Закон "Про ОСББ"</a:t>
            </a:r>
            <a:endParaRPr lang="uk-UA" sz="2903" spc="-1" dirty="0">
              <a:solidFill>
                <a:srgbClr val="0070C0"/>
              </a:solidFill>
              <a:latin typeface="Noto Sans"/>
              <a:cs typeface="+mn-cs"/>
            </a:endParaRPr>
          </a:p>
          <a:p>
            <a:pPr marL="522461" indent="-391846" fontAlgn="auto">
              <a:spcBef>
                <a:spcPts val="579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charset="2"/>
              <a:buChar char=""/>
              <a:defRPr/>
            </a:pPr>
            <a:r>
              <a:rPr lang="uk-UA" sz="2903" spc="-1" dirty="0">
                <a:solidFill>
                  <a:srgbClr val="000033"/>
                </a:solidFill>
                <a:latin typeface="Noto Sans"/>
                <a:cs typeface="+mn-cs"/>
              </a:rPr>
              <a:t>ст.4 - ОСББ </a:t>
            </a:r>
            <a:r>
              <a:rPr lang="uk-UA" sz="2903" b="1" spc="-1" dirty="0">
                <a:solidFill>
                  <a:srgbClr val="000033"/>
                </a:solidFill>
                <a:latin typeface="Noto Sans"/>
                <a:cs typeface="+mn-cs"/>
              </a:rPr>
              <a:t>не</a:t>
            </a:r>
            <a:r>
              <a:rPr lang="uk-UA" sz="2903" spc="-1" dirty="0">
                <a:solidFill>
                  <a:srgbClr val="000033"/>
                </a:solidFill>
                <a:latin typeface="Noto Sans"/>
                <a:cs typeface="+mn-cs"/>
              </a:rPr>
              <a:t> є суб’єктом господарювання</a:t>
            </a:r>
          </a:p>
          <a:p>
            <a:pPr marL="522461" indent="-391846" fontAlgn="auto">
              <a:spcBef>
                <a:spcPts val="579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charset="2"/>
              <a:buChar char=""/>
              <a:defRPr/>
            </a:pPr>
            <a:r>
              <a:rPr lang="uk-UA" sz="2903" spc="-1" dirty="0">
                <a:solidFill>
                  <a:srgbClr val="000033"/>
                </a:solidFill>
                <a:latin typeface="Noto Sans"/>
                <a:cs typeface="+mn-cs"/>
              </a:rPr>
              <a:t>ст.4 - ОСББ </a:t>
            </a:r>
            <a:r>
              <a:rPr lang="uk-UA" sz="2903" b="1" spc="-1" dirty="0">
                <a:solidFill>
                  <a:srgbClr val="000033"/>
                </a:solidFill>
                <a:latin typeface="Noto Sans"/>
                <a:cs typeface="+mn-cs"/>
              </a:rPr>
              <a:t>є</a:t>
            </a:r>
            <a:r>
              <a:rPr lang="uk-UA" sz="2903" spc="-1" dirty="0">
                <a:solidFill>
                  <a:srgbClr val="000033"/>
                </a:solidFill>
                <a:latin typeface="Noto Sans"/>
                <a:cs typeface="+mn-cs"/>
              </a:rPr>
              <a:t> неприбутковою організацією</a:t>
            </a:r>
          </a:p>
          <a:p>
            <a:pPr marL="522461" indent="-391846" fontAlgn="auto">
              <a:spcBef>
                <a:spcPts val="579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charset="2"/>
              <a:buChar char=""/>
              <a:defRPr/>
            </a:pPr>
            <a:r>
              <a:rPr lang="uk-UA" sz="2903" spc="-1" dirty="0">
                <a:solidFill>
                  <a:srgbClr val="000033"/>
                </a:solidFill>
                <a:latin typeface="Noto Sans"/>
                <a:cs typeface="+mn-cs"/>
              </a:rPr>
              <a:t>ст.4, ст.22 - ОСББ здійснює</a:t>
            </a:r>
            <a:br>
              <a:rPr lang="uk-UA" sz="2903" spc="-1" dirty="0">
                <a:solidFill>
                  <a:srgbClr val="000033"/>
                </a:solidFill>
                <a:latin typeface="Noto Sans"/>
                <a:cs typeface="+mn-cs"/>
              </a:rPr>
            </a:br>
            <a:r>
              <a:rPr lang="uk-UA" sz="2903" spc="-1" dirty="0">
                <a:solidFill>
                  <a:srgbClr val="000033"/>
                </a:solidFill>
                <a:latin typeface="Noto Sans"/>
                <a:cs typeface="+mn-cs"/>
              </a:rPr>
              <a:t>самозабезпечення (</a:t>
            </a:r>
            <a:r>
              <a:rPr lang="uk-UA" sz="2903" b="1" spc="-1" dirty="0">
                <a:solidFill>
                  <a:srgbClr val="000033"/>
                </a:solidFill>
                <a:latin typeface="Noto Sans"/>
                <a:cs typeface="+mn-cs"/>
              </a:rPr>
              <a:t>не</a:t>
            </a:r>
            <a:r>
              <a:rPr lang="uk-UA" sz="2903" spc="-1" dirty="0">
                <a:solidFill>
                  <a:srgbClr val="000033"/>
                </a:solidFill>
                <a:latin typeface="Noto Sans"/>
                <a:cs typeface="+mn-cs"/>
              </a:rPr>
              <a:t> надає послуг)</a:t>
            </a:r>
          </a:p>
          <a:p>
            <a:pPr marL="522461" indent="-391846" fontAlgn="auto">
              <a:spcBef>
                <a:spcPts val="579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charset="2"/>
              <a:buChar char=""/>
              <a:defRPr/>
            </a:pPr>
            <a:r>
              <a:rPr lang="uk-UA" sz="2903" spc="-1" dirty="0">
                <a:solidFill>
                  <a:srgbClr val="000033"/>
                </a:solidFill>
                <a:latin typeface="Noto Sans"/>
                <a:cs typeface="+mn-cs"/>
              </a:rPr>
              <a:t>ст.4 - майно, придбане об’єднанням за</a:t>
            </a:r>
            <a:br>
              <a:rPr lang="uk-UA" sz="2903" spc="-1" dirty="0">
                <a:solidFill>
                  <a:srgbClr val="000033"/>
                </a:solidFill>
                <a:latin typeface="Noto Sans"/>
                <a:cs typeface="+mn-cs"/>
              </a:rPr>
            </a:br>
            <a:r>
              <a:rPr lang="uk-UA" sz="2903" spc="-1" dirty="0">
                <a:solidFill>
                  <a:srgbClr val="000033"/>
                </a:solidFill>
                <a:latin typeface="Noto Sans"/>
                <a:cs typeface="+mn-cs"/>
              </a:rPr>
              <a:t>внески, є спільною власністю співвласників</a:t>
            </a:r>
          </a:p>
          <a:p>
            <a:pPr marL="522461" indent="-391846" fontAlgn="auto">
              <a:spcBef>
                <a:spcPts val="579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charset="2"/>
              <a:buChar char=""/>
              <a:defRPr/>
            </a:pPr>
            <a:r>
              <a:rPr lang="uk-UA" sz="2903" spc="-1" dirty="0">
                <a:solidFill>
                  <a:srgbClr val="000033"/>
                </a:solidFill>
                <a:latin typeface="Noto Sans"/>
                <a:cs typeface="+mn-cs"/>
              </a:rPr>
              <a:t>ст.10 - затвердження кошторису і розміру внесків - виключна компетенція загальних зборів</a:t>
            </a:r>
          </a:p>
        </p:txBody>
      </p:sp>
      <p:sp>
        <p:nvSpPr>
          <p:cNvPr id="4" name="CustomShape 3"/>
          <p:cNvSpPr/>
          <p:nvPr/>
        </p:nvSpPr>
        <p:spPr>
          <a:xfrm>
            <a:off x="8775700" y="2268538"/>
            <a:ext cx="3206750" cy="2625725"/>
          </a:xfrm>
          <a:prstGeom prst="foldedCorner">
            <a:avLst>
              <a:gd name="adj" fmla="val 125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sp>
      <p:sp>
        <p:nvSpPr>
          <p:cNvPr id="5" name="TextShape 4"/>
          <p:cNvSpPr txBox="1"/>
          <p:nvPr/>
        </p:nvSpPr>
        <p:spPr>
          <a:xfrm>
            <a:off x="8775700" y="2268538"/>
            <a:ext cx="3206750" cy="455612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spc="-1">
                <a:solidFill>
                  <a:srgbClr val="000000"/>
                </a:solidFill>
                <a:latin typeface="Noto Sans"/>
                <a:cs typeface="+mn-cs"/>
              </a:rPr>
              <a:t>БАЛАНС</a:t>
            </a:r>
            <a:endParaRPr lang="uk-UA" sz="2400" spc="-1">
              <a:solidFill>
                <a:srgbClr val="000000"/>
              </a:solidFill>
              <a:latin typeface="Noto Sans"/>
              <a:cs typeface="+mn-cs"/>
            </a:endParaRPr>
          </a:p>
        </p:txBody>
      </p:sp>
      <p:sp>
        <p:nvSpPr>
          <p:cNvPr id="6" name="TextShape 5"/>
          <p:cNvSpPr txBox="1"/>
          <p:nvPr/>
        </p:nvSpPr>
        <p:spPr>
          <a:xfrm>
            <a:off x="8775700" y="3852863"/>
            <a:ext cx="3206750" cy="455612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spc="-1" dirty="0">
                <a:solidFill>
                  <a:srgbClr val="000000"/>
                </a:solidFill>
                <a:latin typeface="Noto Sans"/>
                <a:cs typeface="+mn-cs"/>
              </a:rPr>
              <a:t>Прибуток............</a:t>
            </a:r>
            <a:r>
              <a:rPr lang="uk-UA" sz="2400" b="1" spc="-1" dirty="0">
                <a:solidFill>
                  <a:srgbClr val="FF3333"/>
                </a:solidFill>
                <a:latin typeface="Noto Sans"/>
                <a:cs typeface="+mn-cs"/>
              </a:rPr>
              <a:t>0,00</a:t>
            </a:r>
            <a:endParaRPr lang="uk-UA" sz="2400" spc="-1" dirty="0">
              <a:solidFill>
                <a:srgbClr val="000000"/>
              </a:solidFill>
              <a:latin typeface="Noto Sans"/>
              <a:cs typeface="+mn-cs"/>
            </a:endParaRPr>
          </a:p>
        </p:txBody>
      </p:sp>
      <p:sp>
        <p:nvSpPr>
          <p:cNvPr id="7" name="TextShape 6"/>
          <p:cNvSpPr txBox="1"/>
          <p:nvPr/>
        </p:nvSpPr>
        <p:spPr>
          <a:xfrm>
            <a:off x="8775700" y="2844800"/>
            <a:ext cx="3206750" cy="822325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spc="-1" dirty="0">
                <a:solidFill>
                  <a:srgbClr val="000000"/>
                </a:solidFill>
                <a:latin typeface="Noto Sans"/>
                <a:cs typeface="+mn-cs"/>
              </a:rPr>
              <a:t>Нерухоме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spc="-1" dirty="0">
                <a:solidFill>
                  <a:srgbClr val="000000"/>
                </a:solidFill>
                <a:latin typeface="Noto Sans"/>
                <a:cs typeface="+mn-cs"/>
              </a:rPr>
              <a:t>майно.................</a:t>
            </a:r>
            <a:r>
              <a:rPr lang="uk-UA" sz="2400" b="1" spc="-1" dirty="0">
                <a:solidFill>
                  <a:srgbClr val="FF3333"/>
                </a:solidFill>
                <a:latin typeface="Noto Sans"/>
                <a:cs typeface="+mn-cs"/>
              </a:rPr>
              <a:t>0,00</a:t>
            </a:r>
            <a:endParaRPr lang="uk-UA" sz="2400" spc="-1" dirty="0">
              <a:solidFill>
                <a:srgbClr val="000000"/>
              </a:solidFill>
              <a:latin typeface="Noto Sans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TextShape 1"/>
          <p:cNvSpPr txBox="1"/>
          <p:nvPr/>
        </p:nvSpPr>
        <p:spPr>
          <a:xfrm>
            <a:off x="609600" y="869950"/>
            <a:ext cx="10971213" cy="5349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354" spc="-1" dirty="0">
                <a:solidFill>
                  <a:srgbClr val="487683"/>
                </a:solidFill>
                <a:latin typeface="Noto Sans"/>
                <a:cs typeface="+mn-cs"/>
              </a:rPr>
              <a:t>Статус ОСББ: практичні наслідки</a:t>
            </a:r>
          </a:p>
        </p:txBody>
      </p:sp>
      <p:sp>
        <p:nvSpPr>
          <p:cNvPr id="382" name="TextShape 2"/>
          <p:cNvSpPr txBox="1"/>
          <p:nvPr/>
        </p:nvSpPr>
        <p:spPr>
          <a:xfrm>
            <a:off x="609600" y="1604963"/>
            <a:ext cx="10971213" cy="45767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522461" indent="-391846" fontAlgn="auto">
              <a:spcBef>
                <a:spcPts val="579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charset="2"/>
              <a:buChar char=""/>
              <a:defRPr/>
            </a:pPr>
            <a:r>
              <a:rPr lang="uk-UA" sz="2903" spc="-1" dirty="0">
                <a:solidFill>
                  <a:srgbClr val="000033"/>
                </a:solidFill>
                <a:latin typeface="Noto Sans"/>
                <a:cs typeface="+mn-cs"/>
              </a:rPr>
              <a:t>ОСББ </a:t>
            </a:r>
            <a:r>
              <a:rPr lang="uk-UA" sz="2903" b="1" spc="-1" dirty="0">
                <a:solidFill>
                  <a:srgbClr val="0070C0"/>
                </a:solidFill>
                <a:latin typeface="Noto Sans"/>
                <a:cs typeface="+mn-cs"/>
              </a:rPr>
              <a:t>не надає послуг</a:t>
            </a:r>
            <a:r>
              <a:rPr lang="uk-UA" sz="2903" spc="-1" dirty="0">
                <a:solidFill>
                  <a:srgbClr val="0070C0"/>
                </a:solidFill>
                <a:latin typeface="Noto Sans"/>
                <a:cs typeface="+mn-cs"/>
              </a:rPr>
              <a:t> </a:t>
            </a:r>
            <a:r>
              <a:rPr lang="uk-UA" sz="2903" spc="-1" dirty="0">
                <a:solidFill>
                  <a:srgbClr val="000033"/>
                </a:solidFill>
                <a:latin typeface="Noto Sans"/>
                <a:cs typeface="+mn-cs"/>
              </a:rPr>
              <a:t>(самозабезпечення)</a:t>
            </a:r>
          </a:p>
          <a:p>
            <a:pPr marL="522461" indent="-391846" fontAlgn="auto">
              <a:spcBef>
                <a:spcPts val="579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charset="2"/>
              <a:buChar char=""/>
              <a:defRPr/>
            </a:pPr>
            <a:r>
              <a:rPr lang="uk-UA" sz="2903" spc="-1" dirty="0">
                <a:solidFill>
                  <a:srgbClr val="000033"/>
                </a:solidFill>
                <a:latin typeface="Noto Sans"/>
                <a:cs typeface="+mn-cs"/>
              </a:rPr>
              <a:t>ОСББ </a:t>
            </a:r>
            <a:r>
              <a:rPr lang="uk-UA" sz="2903" b="1" spc="-1" dirty="0">
                <a:solidFill>
                  <a:srgbClr val="0070C0"/>
                </a:solidFill>
                <a:latin typeface="Noto Sans"/>
                <a:cs typeface="+mn-cs"/>
              </a:rPr>
              <a:t>не має тарифу</a:t>
            </a:r>
            <a:r>
              <a:rPr lang="uk-UA" sz="2903" spc="-1" dirty="0">
                <a:solidFill>
                  <a:srgbClr val="0070C0"/>
                </a:solidFill>
                <a:latin typeface="Noto Sans"/>
                <a:cs typeface="+mn-cs"/>
              </a:rPr>
              <a:t> </a:t>
            </a:r>
            <a:r>
              <a:rPr lang="uk-UA" sz="2903" spc="-1" dirty="0">
                <a:solidFill>
                  <a:srgbClr val="000033"/>
                </a:solidFill>
                <a:latin typeface="Noto Sans"/>
                <a:cs typeface="+mn-cs"/>
              </a:rPr>
              <a:t>(внески)</a:t>
            </a:r>
          </a:p>
          <a:p>
            <a:pPr marL="522461" indent="-391846" fontAlgn="auto">
              <a:spcBef>
                <a:spcPts val="579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charset="2"/>
              <a:buChar char=""/>
              <a:defRPr/>
            </a:pPr>
            <a:r>
              <a:rPr lang="uk-UA" sz="2903" spc="-1" dirty="0">
                <a:solidFill>
                  <a:srgbClr val="000033"/>
                </a:solidFill>
                <a:latin typeface="Noto Sans"/>
                <a:cs typeface="+mn-cs"/>
              </a:rPr>
              <a:t>Внески співвласників спрямовуються до </a:t>
            </a:r>
            <a:r>
              <a:rPr lang="uk-UA" sz="2903" b="1" spc="-1" dirty="0">
                <a:solidFill>
                  <a:srgbClr val="0070C0"/>
                </a:solidFill>
                <a:latin typeface="Noto Sans"/>
                <a:cs typeface="+mn-cs"/>
              </a:rPr>
              <a:t>цільових фондів </a:t>
            </a:r>
            <a:endParaRPr lang="uk-UA" sz="2903" spc="-1" dirty="0">
              <a:solidFill>
                <a:srgbClr val="0070C0"/>
              </a:solidFill>
              <a:latin typeface="Noto Sans"/>
              <a:cs typeface="+mn-cs"/>
            </a:endParaRPr>
          </a:p>
          <a:p>
            <a:pPr marL="522461" indent="-391846" fontAlgn="auto">
              <a:spcBef>
                <a:spcPts val="579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charset="2"/>
              <a:buChar char=""/>
              <a:defRPr/>
            </a:pPr>
            <a:r>
              <a:rPr lang="uk-UA" sz="2903" spc="-1" dirty="0">
                <a:solidFill>
                  <a:srgbClr val="000033"/>
                </a:solidFill>
                <a:latin typeface="Noto Sans"/>
                <a:cs typeface="+mn-cs"/>
              </a:rPr>
              <a:t>Кошти використовуються </a:t>
            </a:r>
            <a:r>
              <a:rPr lang="uk-UA" sz="2903" b="1" spc="-1" dirty="0">
                <a:solidFill>
                  <a:srgbClr val="0070C0"/>
                </a:solidFill>
                <a:latin typeface="Noto Sans"/>
                <a:cs typeface="+mn-cs"/>
              </a:rPr>
              <a:t>за рішеннями загальних зборів</a:t>
            </a:r>
            <a:r>
              <a:rPr lang="uk-UA" sz="2903" spc="-1" dirty="0">
                <a:solidFill>
                  <a:srgbClr val="0070C0"/>
                </a:solidFill>
                <a:latin typeface="Noto Sans"/>
                <a:cs typeface="+mn-cs"/>
              </a:rPr>
              <a:t> </a:t>
            </a:r>
            <a:r>
              <a:rPr lang="uk-UA" sz="2903" spc="-1" dirty="0">
                <a:solidFill>
                  <a:srgbClr val="000033"/>
                </a:solidFill>
                <a:latin typeface="Noto Sans"/>
                <a:cs typeface="+mn-cs"/>
              </a:rPr>
              <a:t>(правління не може без рішення зборів збільшити чи зменшити цільовий фонд або розмір внесків)</a:t>
            </a:r>
          </a:p>
          <a:p>
            <a:pPr marL="522461" indent="-391846" fontAlgn="auto">
              <a:spcBef>
                <a:spcPts val="579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charset="2"/>
              <a:buChar char=""/>
              <a:defRPr/>
            </a:pPr>
            <a:r>
              <a:rPr lang="uk-UA" sz="2903" spc="-1" dirty="0">
                <a:solidFill>
                  <a:srgbClr val="000033"/>
                </a:solidFill>
                <a:latin typeface="Noto Sans"/>
                <a:cs typeface="+mn-cs"/>
              </a:rPr>
              <a:t>Особливі правила </a:t>
            </a:r>
            <a:r>
              <a:rPr lang="uk-UA" sz="2903" spc="-1" dirty="0" err="1">
                <a:solidFill>
                  <a:srgbClr val="000033"/>
                </a:solidFill>
                <a:latin typeface="Noto Sans"/>
                <a:cs typeface="+mn-cs"/>
              </a:rPr>
              <a:t>бухобліку</a:t>
            </a:r>
            <a:endParaRPr lang="uk-UA" sz="2903" spc="-1" dirty="0">
              <a:solidFill>
                <a:srgbClr val="000033"/>
              </a:solidFill>
              <a:latin typeface="Noto Sans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20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0" y="2078038"/>
            <a:ext cx="350202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15" name="CustomShape 1"/>
          <p:cNvSpPr/>
          <p:nvPr/>
        </p:nvSpPr>
        <p:spPr>
          <a:xfrm>
            <a:off x="985838" y="700088"/>
            <a:ext cx="8458200" cy="542925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spc="-1" dirty="0">
                <a:solidFill>
                  <a:srgbClr val="487683"/>
                </a:solidFill>
                <a:latin typeface="Noto Sans"/>
                <a:ea typeface="华文中宋"/>
              </a:rPr>
              <a:t>Питання “договорів” зі співвласниками</a:t>
            </a:r>
            <a:endParaRPr lang="uk-UA" sz="3600" spc="-1" dirty="0">
              <a:solidFill>
                <a:srgbClr val="487683"/>
              </a:solidFill>
              <a:latin typeface="Noto Sans"/>
            </a:endParaRPr>
          </a:p>
        </p:txBody>
      </p:sp>
      <p:pic>
        <p:nvPicPr>
          <p:cNvPr id="20483" name="Рисунок 20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25738" y="1501775"/>
            <a:ext cx="1436687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Рисунок 20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13188" y="4381500"/>
            <a:ext cx="104140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Рисунок 201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73275" y="4454525"/>
            <a:ext cx="1038225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Рисунок 201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21200" y="2870200"/>
            <a:ext cx="1052513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Рисунок 201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68425" y="2941638"/>
            <a:ext cx="1065213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21" name="TextShape 2"/>
          <p:cNvSpPr txBox="1"/>
          <p:nvPr/>
        </p:nvSpPr>
        <p:spPr>
          <a:xfrm>
            <a:off x="2578100" y="2941638"/>
            <a:ext cx="1800225" cy="1800225"/>
          </a:xfrm>
          <a:prstGeom prst="rect">
            <a:avLst/>
          </a:prstGeom>
          <a:blipFill rotWithShape="0">
            <a:blip r:embed="rId8" cstate="print"/>
            <a:stretch>
              <a:fillRect/>
            </a:stretch>
          </a:blipFill>
          <a:ln>
            <a:noFill/>
          </a:ln>
        </p:spPr>
        <p:txBody>
          <a:bodyPr lIns="90000" tIns="45000" rIns="90000" bIns="45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pc="-1" dirty="0">
              <a:solidFill>
                <a:schemeClr val="accent1">
                  <a:lumMod val="50000"/>
                </a:schemeClr>
              </a:solidFill>
              <a:latin typeface="Noto Sans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spc="-1" dirty="0">
                <a:solidFill>
                  <a:schemeClr val="accent1">
                    <a:lumMod val="50000"/>
                  </a:schemeClr>
                </a:solidFill>
                <a:latin typeface="Noto Sans"/>
                <a:cs typeface="+mn-cs"/>
              </a:rPr>
              <a:t>СТАТУТ</a:t>
            </a:r>
            <a:endParaRPr lang="uk-UA" spc="-1" dirty="0">
              <a:solidFill>
                <a:schemeClr val="accent1">
                  <a:lumMod val="50000"/>
                </a:schemeClr>
              </a:solidFill>
              <a:latin typeface="Noto Sans"/>
              <a:cs typeface="+mn-cs"/>
            </a:endParaRPr>
          </a:p>
        </p:txBody>
      </p:sp>
      <p:pic>
        <p:nvPicPr>
          <p:cNvPr id="20489" name="Рисунок 20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91650" y="2582863"/>
            <a:ext cx="1436688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0" name="Рисунок 20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77488" y="4814888"/>
            <a:ext cx="103981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1" name="Рисунок 202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62913" y="4286250"/>
            <a:ext cx="1038225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2" name="Рисунок 202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512425" y="1250950"/>
            <a:ext cx="1050925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3" name="Рисунок 202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78788" y="1106488"/>
            <a:ext cx="106521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27" name="TextShape 3"/>
          <p:cNvSpPr txBox="1"/>
          <p:nvPr/>
        </p:nvSpPr>
        <p:spPr>
          <a:xfrm>
            <a:off x="7920038" y="4897438"/>
            <a:ext cx="1150937" cy="1152525"/>
          </a:xfrm>
          <a:prstGeom prst="rect">
            <a:avLst/>
          </a:prstGeom>
          <a:blipFill rotWithShape="0">
            <a:blip r:embed="rId9" cstate="print"/>
            <a:stretch>
              <a:fillRect/>
            </a:stretch>
          </a:blipFill>
          <a:ln>
            <a:noFill/>
          </a:ln>
        </p:spPr>
        <p:txBody>
          <a:bodyPr lIns="90000" tIns="45000" rIns="90000" bIns="45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spc="-1" dirty="0">
                <a:solidFill>
                  <a:srgbClr val="000000"/>
                </a:solidFill>
                <a:latin typeface="Noto Sans"/>
                <a:cs typeface="+mn-cs"/>
              </a:rPr>
              <a:t>Договір</a:t>
            </a:r>
            <a:endParaRPr lang="uk-UA" sz="1400" spc="-1" dirty="0">
              <a:solidFill>
                <a:srgbClr val="000000"/>
              </a:solidFill>
              <a:latin typeface="Noto Sans"/>
              <a:cs typeface="+mn-cs"/>
            </a:endParaRPr>
          </a:p>
        </p:txBody>
      </p:sp>
      <p:sp>
        <p:nvSpPr>
          <p:cNvPr id="2028" name="TextShape 4"/>
          <p:cNvSpPr txBox="1"/>
          <p:nvPr/>
        </p:nvSpPr>
        <p:spPr>
          <a:xfrm>
            <a:off x="10337800" y="5462588"/>
            <a:ext cx="1150938" cy="1152525"/>
          </a:xfrm>
          <a:prstGeom prst="rect">
            <a:avLst/>
          </a:prstGeom>
          <a:blipFill rotWithShape="0">
            <a:blip r:embed="rId9" cstate="print"/>
            <a:stretch>
              <a:fillRect/>
            </a:stretch>
          </a:blipFill>
          <a:ln>
            <a:noFill/>
          </a:ln>
        </p:spPr>
        <p:txBody>
          <a:bodyPr lIns="90000" tIns="45000" rIns="90000" bIns="45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spc="-1">
                <a:solidFill>
                  <a:srgbClr val="000000"/>
                </a:solidFill>
                <a:latin typeface="Noto Sans"/>
                <a:cs typeface="+mn-cs"/>
              </a:rPr>
              <a:t>Договір</a:t>
            </a:r>
            <a:endParaRPr lang="uk-UA" sz="1400" spc="-1">
              <a:solidFill>
                <a:srgbClr val="000000"/>
              </a:solidFill>
              <a:latin typeface="Noto Sans"/>
              <a:cs typeface="+mn-cs"/>
            </a:endParaRPr>
          </a:p>
        </p:txBody>
      </p:sp>
      <p:sp>
        <p:nvSpPr>
          <p:cNvPr id="2029" name="TextShape 5"/>
          <p:cNvSpPr txBox="1"/>
          <p:nvPr/>
        </p:nvSpPr>
        <p:spPr>
          <a:xfrm>
            <a:off x="7991475" y="1825625"/>
            <a:ext cx="1152525" cy="1152525"/>
          </a:xfrm>
          <a:prstGeom prst="rect">
            <a:avLst/>
          </a:prstGeom>
          <a:blipFill rotWithShape="0">
            <a:blip r:embed="rId9" cstate="print"/>
            <a:stretch>
              <a:fillRect/>
            </a:stretch>
          </a:blipFill>
          <a:ln>
            <a:noFill/>
          </a:ln>
        </p:spPr>
        <p:txBody>
          <a:bodyPr lIns="90000" tIns="45000" rIns="90000" bIns="45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spc="-1">
                <a:solidFill>
                  <a:srgbClr val="000000"/>
                </a:solidFill>
                <a:latin typeface="Noto Sans"/>
                <a:cs typeface="+mn-cs"/>
              </a:rPr>
              <a:t>Договір</a:t>
            </a:r>
            <a:endParaRPr lang="uk-UA" sz="1400" spc="-1">
              <a:solidFill>
                <a:srgbClr val="000000"/>
              </a:solidFill>
              <a:latin typeface="Noto Sans"/>
              <a:cs typeface="+mn-cs"/>
            </a:endParaRPr>
          </a:p>
        </p:txBody>
      </p:sp>
      <p:sp>
        <p:nvSpPr>
          <p:cNvPr id="2030" name="TextShape 6"/>
          <p:cNvSpPr txBox="1"/>
          <p:nvPr/>
        </p:nvSpPr>
        <p:spPr>
          <a:xfrm>
            <a:off x="10410825" y="1825625"/>
            <a:ext cx="1152525" cy="1152525"/>
          </a:xfrm>
          <a:prstGeom prst="rect">
            <a:avLst/>
          </a:prstGeom>
          <a:blipFill rotWithShape="0">
            <a:blip r:embed="rId9" cstate="print"/>
            <a:stretch>
              <a:fillRect/>
            </a:stretch>
          </a:blipFill>
          <a:ln>
            <a:noFill/>
          </a:ln>
        </p:spPr>
        <p:txBody>
          <a:bodyPr lIns="90000" tIns="45000" rIns="90000" bIns="45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spc="-1">
                <a:solidFill>
                  <a:srgbClr val="000000"/>
                </a:solidFill>
                <a:latin typeface="Noto Sans"/>
                <a:cs typeface="+mn-cs"/>
              </a:rPr>
              <a:t>Договір</a:t>
            </a:r>
            <a:endParaRPr lang="uk-UA" sz="1400" spc="-1">
              <a:solidFill>
                <a:srgbClr val="000000"/>
              </a:solidFill>
              <a:latin typeface="Noto Sans"/>
              <a:cs typeface="+mn-cs"/>
            </a:endParaRPr>
          </a:p>
        </p:txBody>
      </p:sp>
      <p:sp>
        <p:nvSpPr>
          <p:cNvPr id="2031" name="TextShape 7"/>
          <p:cNvSpPr txBox="1"/>
          <p:nvPr/>
        </p:nvSpPr>
        <p:spPr>
          <a:xfrm>
            <a:off x="9388475" y="3302000"/>
            <a:ext cx="1152525" cy="1152525"/>
          </a:xfrm>
          <a:prstGeom prst="rect">
            <a:avLst/>
          </a:prstGeom>
          <a:blipFill rotWithShape="0">
            <a:blip r:embed="rId9" cstate="print"/>
            <a:stretch>
              <a:fillRect/>
            </a:stretch>
          </a:blipFill>
          <a:ln>
            <a:noFill/>
          </a:ln>
        </p:spPr>
        <p:txBody>
          <a:bodyPr lIns="90000" tIns="45000" rIns="90000" bIns="45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spc="-1">
                <a:solidFill>
                  <a:srgbClr val="000000"/>
                </a:solidFill>
                <a:latin typeface="Noto Sans"/>
                <a:cs typeface="+mn-cs"/>
              </a:rPr>
              <a:t>Договір</a:t>
            </a:r>
            <a:endParaRPr lang="uk-UA" sz="1400" spc="-1">
              <a:solidFill>
                <a:srgbClr val="000000"/>
              </a:solidFill>
              <a:latin typeface="Noto Sans"/>
              <a:cs typeface="+mn-cs"/>
            </a:endParaRPr>
          </a:p>
        </p:txBody>
      </p:sp>
      <p:sp>
        <p:nvSpPr>
          <p:cNvPr id="2032" name="Freeform 8"/>
          <p:cNvSpPr>
            <a:spLocks/>
          </p:cNvSpPr>
          <p:nvPr/>
        </p:nvSpPr>
        <p:spPr bwMode="auto">
          <a:xfrm>
            <a:off x="7823200" y="1825625"/>
            <a:ext cx="3552825" cy="4752975"/>
          </a:xfrm>
          <a:custGeom>
            <a:avLst/>
            <a:gdLst>
              <a:gd name="T0" fmla="*/ 0 w 10601"/>
              <a:gd name="T1" fmla="*/ 0 h 14891"/>
              <a:gd name="T2" fmla="*/ 10600 w 10601"/>
              <a:gd name="T3" fmla="*/ 14890 h 14891"/>
              <a:gd name="T4" fmla="*/ 0 60000 65536"/>
              <a:gd name="T5" fmla="*/ 0 60000 65536"/>
              <a:gd name="T6" fmla="*/ 0 w 10601"/>
              <a:gd name="T7" fmla="*/ 0 h 14891"/>
              <a:gd name="T8" fmla="*/ 10601 w 10601"/>
              <a:gd name="T9" fmla="*/ 14891 h 1489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601" h="14891">
                <a:moveTo>
                  <a:pt x="0" y="0"/>
                </a:moveTo>
                <a:lnTo>
                  <a:pt x="10600" y="14890"/>
                </a:lnTo>
              </a:path>
            </a:pathLst>
          </a:custGeom>
          <a:noFill/>
          <a:ln w="72000">
            <a:solidFill>
              <a:srgbClr val="FF3333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33" name="Freeform 9"/>
          <p:cNvSpPr>
            <a:spLocks/>
          </p:cNvSpPr>
          <p:nvPr/>
        </p:nvSpPr>
        <p:spPr bwMode="auto">
          <a:xfrm>
            <a:off x="7559675" y="1892300"/>
            <a:ext cx="4165600" cy="4686300"/>
          </a:xfrm>
          <a:custGeom>
            <a:avLst/>
            <a:gdLst>
              <a:gd name="T0" fmla="*/ 0 w 9801"/>
              <a:gd name="T1" fmla="*/ 15600 h 15601"/>
              <a:gd name="T2" fmla="*/ 9800 w 9801"/>
              <a:gd name="T3" fmla="*/ 0 h 15601"/>
              <a:gd name="T4" fmla="*/ 0 60000 65536"/>
              <a:gd name="T5" fmla="*/ 0 60000 65536"/>
              <a:gd name="T6" fmla="*/ 0 w 9801"/>
              <a:gd name="T7" fmla="*/ 0 h 15601"/>
              <a:gd name="T8" fmla="*/ 9801 w 9801"/>
              <a:gd name="T9" fmla="*/ 15601 h 1560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801" h="15601">
                <a:moveTo>
                  <a:pt x="0" y="15600"/>
                </a:moveTo>
                <a:lnTo>
                  <a:pt x="9800" y="0"/>
                </a:lnTo>
              </a:path>
            </a:pathLst>
          </a:custGeom>
          <a:noFill/>
          <a:ln w="72000">
            <a:solidFill>
              <a:srgbClr val="FF3333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2" grpId="0" animBg="1"/>
      <p:bldP spid="20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TextShape 1"/>
          <p:cNvSpPr txBox="1"/>
          <p:nvPr/>
        </p:nvSpPr>
        <p:spPr>
          <a:xfrm>
            <a:off x="609600" y="869950"/>
            <a:ext cx="10971213" cy="5349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354" spc="-1" dirty="0">
                <a:solidFill>
                  <a:srgbClr val="487683"/>
                </a:solidFill>
                <a:latin typeface="Noto Sans"/>
                <a:cs typeface="+mn-cs"/>
              </a:rPr>
              <a:t>Органи управління ОСББ</a:t>
            </a:r>
          </a:p>
        </p:txBody>
      </p:sp>
      <p:graphicFrame>
        <p:nvGraphicFramePr>
          <p:cNvPr id="7" name="Схема 6"/>
          <p:cNvGraphicFramePr/>
          <p:nvPr/>
        </p:nvGraphicFramePr>
        <p:xfrm>
          <a:off x="2949388" y="1953628"/>
          <a:ext cx="6668051" cy="3838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66725" y="2236788"/>
            <a:ext cx="2798763" cy="7413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5000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uk-UA" b="1">
                <a:latin typeface="Noto Sans"/>
              </a:rPr>
              <a:t>Створення ініціативної групи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798888" y="1416050"/>
            <a:ext cx="2297112" cy="665163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5000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uk-UA" b="1" dirty="0">
                <a:latin typeface="Noto Sans"/>
              </a:rPr>
              <a:t>З’ясування стану будинку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798888" y="2279650"/>
            <a:ext cx="2297112" cy="665163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5000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uk-UA" b="1">
                <a:latin typeface="Noto Sans"/>
              </a:rPr>
              <a:t>Вивчення законодавства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798888" y="3179763"/>
            <a:ext cx="2297112" cy="66675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5000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uk-UA" b="1">
                <a:latin typeface="Noto Sans"/>
              </a:rPr>
              <a:t>Збір інформації про власників</a:t>
            </a:r>
          </a:p>
        </p:txBody>
      </p:sp>
      <p:sp>
        <p:nvSpPr>
          <p:cNvPr id="15373" name="AutoShape 13"/>
          <p:cNvSpPr>
            <a:spLocks noChangeArrowheads="1"/>
          </p:cNvSpPr>
          <p:nvPr/>
        </p:nvSpPr>
        <p:spPr bwMode="auto">
          <a:xfrm>
            <a:off x="6635750" y="1989138"/>
            <a:ext cx="1962150" cy="1244600"/>
          </a:xfrm>
          <a:prstGeom prst="flowChartDocumen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5000" rIns="90000" bIns="450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uk-UA" b="1" dirty="0">
                <a:latin typeface="Noto Sans"/>
              </a:rPr>
              <a:t>Розробка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uk-UA" b="1" dirty="0">
                <a:latin typeface="Noto Sans"/>
              </a:rPr>
              <a:t>проекту статуту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uk-UA" dirty="0">
                <a:latin typeface="Noto Sans"/>
              </a:rPr>
              <a:t>(на базі типового)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9072563" y="1368425"/>
            <a:ext cx="2459037" cy="665163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5000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uk-UA" b="1">
                <a:latin typeface="Noto Sans"/>
              </a:rPr>
              <a:t>Роз’яснювальна робота</a:t>
            </a: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9072563" y="2270125"/>
            <a:ext cx="2459037" cy="6731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5000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uk-UA" b="1">
                <a:latin typeface="Noto Sans"/>
              </a:rPr>
              <a:t>Підбір правління і ревкомісії</a:t>
            </a: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9072563" y="3132138"/>
            <a:ext cx="2459037" cy="6651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5000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uk-UA" b="1">
                <a:latin typeface="Noto Sans"/>
              </a:rPr>
              <a:t>Скликання уста-новчих зборів</a:t>
            </a:r>
          </a:p>
        </p:txBody>
      </p:sp>
      <p:sp>
        <p:nvSpPr>
          <p:cNvPr id="15389" name="AutoShape 29"/>
          <p:cNvSpPr>
            <a:spLocks noChangeArrowheads="1"/>
          </p:cNvSpPr>
          <p:nvPr/>
        </p:nvSpPr>
        <p:spPr bwMode="auto">
          <a:xfrm>
            <a:off x="666750" y="4521200"/>
            <a:ext cx="3665538" cy="2282825"/>
          </a:xfrm>
          <a:prstGeom prst="flowChartDocumen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>
              <a:latin typeface="Noto Sans"/>
            </a:endParaRPr>
          </a:p>
        </p:txBody>
      </p:sp>
      <p:sp>
        <p:nvSpPr>
          <p:cNvPr id="15390" name="AutoShape 30"/>
          <p:cNvSpPr>
            <a:spLocks noChangeArrowheads="1"/>
          </p:cNvSpPr>
          <p:nvPr/>
        </p:nvSpPr>
        <p:spPr bwMode="auto">
          <a:xfrm>
            <a:off x="568325" y="4406900"/>
            <a:ext cx="3663950" cy="2282825"/>
          </a:xfrm>
          <a:prstGeom prst="flowChartDocumen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>
              <a:latin typeface="Noto Sans"/>
            </a:endParaRPr>
          </a:p>
        </p:txBody>
      </p:sp>
      <p:sp>
        <p:nvSpPr>
          <p:cNvPr id="15397" name="AutoShape 37"/>
          <p:cNvSpPr>
            <a:spLocks noChangeArrowheads="1"/>
          </p:cNvSpPr>
          <p:nvPr/>
        </p:nvSpPr>
        <p:spPr bwMode="auto">
          <a:xfrm>
            <a:off x="466725" y="4332288"/>
            <a:ext cx="3663950" cy="2282825"/>
          </a:xfrm>
          <a:prstGeom prst="flowChartDocumen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5000" rIns="90000" bIns="450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uk-UA" altLang="uk-UA" sz="1600" b="1">
              <a:solidFill>
                <a:srgbClr val="000000"/>
              </a:solidFill>
              <a:latin typeface="Noto Sans"/>
              <a:ea typeface="DejaVu Sans"/>
              <a:cs typeface="DejaVu Sans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uk-UA" altLang="uk-UA" sz="1600" b="1">
              <a:solidFill>
                <a:srgbClr val="000000"/>
              </a:solidFill>
              <a:latin typeface="Noto Sans"/>
              <a:ea typeface="DejaVu Sans"/>
              <a:cs typeface="DejaVu Sans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uk-UA" altLang="uk-UA" b="1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Пакет документів на збори:</a:t>
            </a:r>
          </a:p>
          <a:p>
            <a:pPr algn="ctr"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uk-UA" altLang="uk-UA" sz="16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проект статуту з проектом назви,</a:t>
            </a:r>
          </a:p>
          <a:p>
            <a:pPr algn="ctr"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uk-UA" altLang="uk-UA" sz="16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список власників</a:t>
            </a:r>
          </a:p>
          <a:p>
            <a:pPr algn="ctr"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uk-UA" altLang="uk-UA" sz="16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кандидатури до правління</a:t>
            </a:r>
            <a:br>
              <a:rPr lang="uk-UA" altLang="uk-UA" sz="16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</a:br>
            <a:r>
              <a:rPr lang="uk-UA" altLang="uk-UA" sz="16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ревізійної комісії, голови зборів</a:t>
            </a:r>
          </a:p>
          <a:p>
            <a:pPr algn="ctr"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uk-UA" altLang="uk-UA" sz="16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проект протоколу</a:t>
            </a:r>
          </a:p>
          <a:p>
            <a:pPr algn="ctr"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uk-UA" altLang="uk-UA" sz="16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листки голосування</a:t>
            </a:r>
          </a:p>
          <a:p>
            <a:pPr algn="ctr"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uk-UA" altLang="uk-UA" sz="16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порядок ведення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uk-UA" altLang="uk-UA">
              <a:solidFill>
                <a:srgbClr val="000000"/>
              </a:solidFill>
              <a:latin typeface="Noto Sans"/>
              <a:ea typeface="DejaVu Sans"/>
              <a:cs typeface="DejaVu Sans"/>
            </a:endParaRPr>
          </a:p>
        </p:txBody>
      </p:sp>
      <p:sp>
        <p:nvSpPr>
          <p:cNvPr id="15399" name="Text Box 39"/>
          <p:cNvSpPr txBox="1">
            <a:spLocks noChangeArrowheads="1"/>
          </p:cNvSpPr>
          <p:nvPr/>
        </p:nvSpPr>
        <p:spPr bwMode="auto">
          <a:xfrm>
            <a:off x="4806950" y="4346575"/>
            <a:ext cx="1722438" cy="2249488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5000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altLang="uk-UA" b="1">
              <a:latin typeface="Noto San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altLang="uk-UA" b="1">
              <a:latin typeface="Noto San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uk-UA" b="1">
                <a:latin typeface="Noto Sans"/>
              </a:rPr>
              <a:t>Проведення установчих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uk-UA" b="1">
                <a:latin typeface="Noto Sans"/>
              </a:rPr>
              <a:t>зборів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altLang="uk-UA" b="1">
              <a:latin typeface="Noto Sans"/>
            </a:endParaRPr>
          </a:p>
        </p:txBody>
      </p:sp>
      <p:sp>
        <p:nvSpPr>
          <p:cNvPr id="15402" name="AutoShape 42"/>
          <p:cNvSpPr>
            <a:spLocks noChangeArrowheads="1"/>
          </p:cNvSpPr>
          <p:nvPr/>
        </p:nvSpPr>
        <p:spPr bwMode="auto">
          <a:xfrm>
            <a:off x="7292975" y="4591050"/>
            <a:ext cx="2359025" cy="1987550"/>
          </a:xfrm>
          <a:prstGeom prst="flowChartDocumen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>
              <a:latin typeface="Noto Sans"/>
            </a:endParaRPr>
          </a:p>
        </p:txBody>
      </p:sp>
      <p:sp>
        <p:nvSpPr>
          <p:cNvPr id="15403" name="AutoShape 43"/>
          <p:cNvSpPr>
            <a:spLocks noChangeArrowheads="1"/>
          </p:cNvSpPr>
          <p:nvPr/>
        </p:nvSpPr>
        <p:spPr bwMode="auto">
          <a:xfrm>
            <a:off x="7199313" y="4478338"/>
            <a:ext cx="2357437" cy="1987550"/>
          </a:xfrm>
          <a:prstGeom prst="flowChartDocumen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>
              <a:latin typeface="Noto Sans"/>
            </a:endParaRPr>
          </a:p>
        </p:txBody>
      </p:sp>
      <p:sp>
        <p:nvSpPr>
          <p:cNvPr id="15404" name="AutoShape 44"/>
          <p:cNvSpPr>
            <a:spLocks noChangeArrowheads="1"/>
          </p:cNvSpPr>
          <p:nvPr/>
        </p:nvSpPr>
        <p:spPr bwMode="auto">
          <a:xfrm>
            <a:off x="7104063" y="4327525"/>
            <a:ext cx="2357437" cy="1987550"/>
          </a:xfrm>
          <a:prstGeom prst="flowChartDocumen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5000" rIns="90000" bIns="450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altLang="uk-UA" sz="1600" b="1" dirty="0">
              <a:latin typeface="Noto San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uk-UA" b="1" dirty="0">
                <a:latin typeface="Noto Sans"/>
              </a:rPr>
              <a:t>Пакет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uk-UA" b="1" dirty="0">
                <a:latin typeface="Noto Sans"/>
              </a:rPr>
              <a:t>документів на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uk-UA" b="1" dirty="0">
                <a:latin typeface="Noto Sans"/>
              </a:rPr>
              <a:t>реєстрацію: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uk-UA" sz="1600" dirty="0">
                <a:latin typeface="Noto Sans"/>
              </a:rPr>
              <a:t>- статут,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uk-UA" sz="1600" dirty="0">
                <a:latin typeface="Noto Sans"/>
              </a:rPr>
              <a:t>- протокол + додатки,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uk-UA" sz="1600" dirty="0">
                <a:latin typeface="Noto Sans"/>
              </a:rPr>
              <a:t>- реєстраційна заява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altLang="uk-UA" dirty="0">
              <a:latin typeface="Noto Sans"/>
            </a:endParaRPr>
          </a:p>
        </p:txBody>
      </p:sp>
      <p:sp>
        <p:nvSpPr>
          <p:cNvPr id="15408" name="AutoShape 48"/>
          <p:cNvSpPr>
            <a:spLocks noChangeArrowheads="1"/>
          </p:cNvSpPr>
          <p:nvPr/>
        </p:nvSpPr>
        <p:spPr bwMode="auto">
          <a:xfrm>
            <a:off x="10036175" y="4344988"/>
            <a:ext cx="1697038" cy="2174875"/>
          </a:xfrm>
          <a:prstGeom prst="flowChartTerminator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5000" rIns="90000" bIns="450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uk-UA" b="1">
                <a:latin typeface="Noto Sans"/>
              </a:rPr>
              <a:t>Подання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uk-UA" b="1">
                <a:latin typeface="Noto Sans"/>
              </a:rPr>
              <a:t>документів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uk-UA" b="1">
                <a:latin typeface="Noto Sans"/>
              </a:rPr>
              <a:t>державному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uk-UA" b="1">
                <a:latin typeface="Noto Sans"/>
              </a:rPr>
              <a:t>реєстратору</a:t>
            </a:r>
          </a:p>
        </p:txBody>
      </p:sp>
      <p:sp>
        <p:nvSpPr>
          <p:cNvPr id="50" name="TextShape 1"/>
          <p:cNvSpPr txBox="1"/>
          <p:nvPr/>
        </p:nvSpPr>
        <p:spPr>
          <a:xfrm>
            <a:off x="609600" y="869950"/>
            <a:ext cx="10971213" cy="5349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spc="-1" dirty="0">
                <a:solidFill>
                  <a:srgbClr val="487683"/>
                </a:solidFill>
                <a:latin typeface="Noto Sans"/>
                <a:cs typeface="+mn-cs"/>
              </a:rPr>
              <a:t>Основні кроки зі створення ОСББ</a:t>
            </a:r>
          </a:p>
        </p:txBody>
      </p:sp>
      <p:cxnSp>
        <p:nvCxnSpPr>
          <p:cNvPr id="3" name="Сполучна лінія уступом 2"/>
          <p:cNvCxnSpPr>
            <a:stCxn id="15362" idx="3"/>
            <a:endCxn id="15364" idx="1"/>
          </p:cNvCxnSpPr>
          <p:nvPr/>
        </p:nvCxnSpPr>
        <p:spPr>
          <a:xfrm flipV="1">
            <a:off x="3265488" y="1749425"/>
            <a:ext cx="533400" cy="85725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Сполучна лінія уступом 4"/>
          <p:cNvCxnSpPr>
            <a:stCxn id="15362" idx="3"/>
            <a:endCxn id="15366" idx="1"/>
          </p:cNvCxnSpPr>
          <p:nvPr/>
        </p:nvCxnSpPr>
        <p:spPr>
          <a:xfrm>
            <a:off x="3265488" y="2606675"/>
            <a:ext cx="533400" cy="90646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 зі стрілкою 6"/>
          <p:cNvCxnSpPr>
            <a:stCxn id="15362" idx="3"/>
            <a:endCxn id="15365" idx="1"/>
          </p:cNvCxnSpPr>
          <p:nvPr/>
        </p:nvCxnSpPr>
        <p:spPr>
          <a:xfrm>
            <a:off x="3265488" y="2606675"/>
            <a:ext cx="533400" cy="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получна лінія уступом 8"/>
          <p:cNvCxnSpPr>
            <a:stCxn id="15364" idx="3"/>
            <a:endCxn id="15380" idx="1"/>
          </p:cNvCxnSpPr>
          <p:nvPr/>
        </p:nvCxnSpPr>
        <p:spPr>
          <a:xfrm flipV="1">
            <a:off x="6096000" y="1700213"/>
            <a:ext cx="2976563" cy="49212"/>
          </a:xfrm>
          <a:prstGeom prst="bentConnector3">
            <a:avLst>
              <a:gd name="adj1" fmla="val 4969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Сполучна лінія уступом 10"/>
          <p:cNvCxnSpPr>
            <a:stCxn id="15366" idx="3"/>
            <a:endCxn id="15382" idx="1"/>
          </p:cNvCxnSpPr>
          <p:nvPr/>
        </p:nvCxnSpPr>
        <p:spPr>
          <a:xfrm flipV="1">
            <a:off x="6096000" y="3465513"/>
            <a:ext cx="2976563" cy="47625"/>
          </a:xfrm>
          <a:prstGeom prst="bentConnector3">
            <a:avLst>
              <a:gd name="adj1" fmla="val 4969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 зі стрілкою 12"/>
          <p:cNvCxnSpPr>
            <a:stCxn id="15365" idx="3"/>
            <a:endCxn id="15373" idx="1"/>
          </p:cNvCxnSpPr>
          <p:nvPr/>
        </p:nvCxnSpPr>
        <p:spPr>
          <a:xfrm flipV="1">
            <a:off x="6096000" y="2611438"/>
            <a:ext cx="539750" cy="1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 зі стрілкою 14"/>
          <p:cNvCxnSpPr>
            <a:stCxn id="15373" idx="3"/>
            <a:endCxn id="15381" idx="1"/>
          </p:cNvCxnSpPr>
          <p:nvPr/>
        </p:nvCxnSpPr>
        <p:spPr>
          <a:xfrm flipV="1">
            <a:off x="8597900" y="2606675"/>
            <a:ext cx="474663" cy="4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получна лінія уступом 17"/>
          <p:cNvCxnSpPr>
            <a:stCxn id="15373" idx="3"/>
            <a:endCxn id="15380" idx="1"/>
          </p:cNvCxnSpPr>
          <p:nvPr/>
        </p:nvCxnSpPr>
        <p:spPr>
          <a:xfrm flipV="1">
            <a:off x="8597900" y="1700213"/>
            <a:ext cx="474663" cy="91122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Сполучна лінія уступом 19"/>
          <p:cNvCxnSpPr>
            <a:stCxn id="15373" idx="3"/>
            <a:endCxn id="15382" idx="1"/>
          </p:cNvCxnSpPr>
          <p:nvPr/>
        </p:nvCxnSpPr>
        <p:spPr>
          <a:xfrm>
            <a:off x="8597900" y="2611438"/>
            <a:ext cx="474663" cy="85407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Сполучна лінія уступом 55"/>
          <p:cNvCxnSpPr>
            <a:stCxn id="15382" idx="3"/>
            <a:endCxn id="15397" idx="0"/>
          </p:cNvCxnSpPr>
          <p:nvPr/>
        </p:nvCxnSpPr>
        <p:spPr>
          <a:xfrm flipH="1">
            <a:off x="2298700" y="3465513"/>
            <a:ext cx="9232900" cy="866775"/>
          </a:xfrm>
          <a:prstGeom prst="bentConnector4">
            <a:avLst>
              <a:gd name="adj1" fmla="val -2476"/>
              <a:gd name="adj2" fmla="val 6918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Сполучна лінія уступом 57"/>
          <p:cNvCxnSpPr>
            <a:stCxn id="15381" idx="3"/>
            <a:endCxn id="15397" idx="0"/>
          </p:cNvCxnSpPr>
          <p:nvPr/>
        </p:nvCxnSpPr>
        <p:spPr>
          <a:xfrm flipH="1">
            <a:off x="2298700" y="2606675"/>
            <a:ext cx="9232900" cy="1725613"/>
          </a:xfrm>
          <a:prstGeom prst="bentConnector4">
            <a:avLst>
              <a:gd name="adj1" fmla="val -2476"/>
              <a:gd name="adj2" fmla="val 8418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Сполучна лінія уступом 60"/>
          <p:cNvCxnSpPr>
            <a:stCxn id="15380" idx="3"/>
            <a:endCxn id="15397" idx="0"/>
          </p:cNvCxnSpPr>
          <p:nvPr/>
        </p:nvCxnSpPr>
        <p:spPr>
          <a:xfrm flipH="1">
            <a:off x="2298700" y="1700213"/>
            <a:ext cx="9232900" cy="2632075"/>
          </a:xfrm>
          <a:prstGeom prst="bentConnector4">
            <a:avLst>
              <a:gd name="adj1" fmla="val -2476"/>
              <a:gd name="adj2" fmla="val 8936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60" name="Пряма зі стрілкою 15359"/>
          <p:cNvCxnSpPr>
            <a:stCxn id="15397" idx="3"/>
            <a:endCxn id="15399" idx="1"/>
          </p:cNvCxnSpPr>
          <p:nvPr/>
        </p:nvCxnSpPr>
        <p:spPr>
          <a:xfrm flipV="1">
            <a:off x="4130675" y="5470525"/>
            <a:ext cx="676275" cy="3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10" name="Сполучна лінія уступом 15409"/>
          <p:cNvCxnSpPr>
            <a:stCxn id="15399" idx="3"/>
            <a:endCxn id="15404" idx="1"/>
          </p:cNvCxnSpPr>
          <p:nvPr/>
        </p:nvCxnSpPr>
        <p:spPr>
          <a:xfrm flipV="1">
            <a:off x="6529388" y="5321300"/>
            <a:ext cx="574675" cy="14922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13" name="Сполучна лінія уступом 15412"/>
          <p:cNvCxnSpPr>
            <a:stCxn id="15404" idx="3"/>
            <a:endCxn id="15408" idx="1"/>
          </p:cNvCxnSpPr>
          <p:nvPr/>
        </p:nvCxnSpPr>
        <p:spPr>
          <a:xfrm>
            <a:off x="9461500" y="5321300"/>
            <a:ext cx="574675" cy="11112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931863" y="1592263"/>
            <a:ext cx="10687050" cy="466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uk-UA" altLang="uk-UA" sz="28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Складається з не менш як </a:t>
            </a:r>
            <a:r>
              <a:rPr lang="uk-UA" altLang="uk-UA" sz="2800" b="1" u="sng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трьох</a:t>
            </a:r>
            <a:r>
              <a:rPr lang="uk-UA" altLang="uk-UA" sz="28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 </a:t>
            </a:r>
            <a:r>
              <a:rPr lang="uk-UA" altLang="uk-UA" sz="2800" b="1" u="sng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власників</a:t>
            </a:r>
            <a:r>
              <a:rPr lang="uk-UA" altLang="uk-UA" sz="28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 квартир або нежитлових приміщень</a:t>
            </a:r>
          </a:p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uk-UA" altLang="uk-UA" sz="28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Забезпечує підготовку, скликання і проведення установчих зборів</a:t>
            </a:r>
          </a:p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uk-UA" altLang="uk-UA" sz="28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Бажано вести протоколи засідань (1-й протокол підтверджує факт створення ініціативної групи)</a:t>
            </a:r>
          </a:p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uk-UA" altLang="uk-UA" sz="28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Доцільно повідомити міському голові про створення ініціативної групи та просити про сприяння</a:t>
            </a:r>
          </a:p>
        </p:txBody>
      </p:sp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931863" y="817563"/>
            <a:ext cx="7772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uk-UA" sz="3200" b="1">
                <a:solidFill>
                  <a:srgbClr val="487683"/>
                </a:solidFill>
                <a:latin typeface="Noto Sans"/>
                <a:ea typeface="DejaVu Sans"/>
                <a:cs typeface="DejaVu Sans"/>
              </a:rPr>
              <a:t>Ініціативна група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914400" y="1646238"/>
            <a:ext cx="10874375" cy="466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uk-UA" altLang="uk-UA" sz="28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Інформаційна довідка з Державного реєстру речових прав на нерухоме майно</a:t>
            </a:r>
          </a:p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uk-UA" altLang="uk-UA" sz="2800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Інформація від БТІ (просили про сприяння міського голову)</a:t>
            </a:r>
          </a:p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uk-UA" altLang="uk-UA" sz="2800" b="1">
                <a:solidFill>
                  <a:srgbClr val="000000"/>
                </a:solidFill>
                <a:latin typeface="Noto Sans"/>
                <a:ea typeface="DejaVu Sans"/>
                <a:cs typeface="DejaVu Sans"/>
              </a:rPr>
              <a:t>Інформація від самих співвласників</a:t>
            </a:r>
          </a:p>
        </p:txBody>
      </p:sp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914400" y="809625"/>
            <a:ext cx="77724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uk-UA" sz="3200" b="1">
                <a:solidFill>
                  <a:srgbClr val="487683"/>
                </a:solidFill>
                <a:latin typeface="Noto Sans"/>
                <a:ea typeface="DejaVu Sans"/>
                <a:cs typeface="DejaVu Sans"/>
              </a:rPr>
              <a:t>Визначення кола співвласників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2625</TotalTime>
  <Words>692</Words>
  <Application>Microsoft Office PowerPoint</Application>
  <PresentationFormat>Произвольный</PresentationFormat>
  <Paragraphs>163</Paragraphs>
  <Slides>14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ОСББ в Україні: правовий статус, порядок створення і діяльності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Форма протоколу</vt:lpstr>
      <vt:lpstr>Слайд 14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Tetiana Sheburenkova</dc:creator>
  <cp:lastModifiedBy>Admin</cp:lastModifiedBy>
  <cp:revision>265</cp:revision>
  <cp:lastPrinted>2018-03-28T06:23:49Z</cp:lastPrinted>
  <dcterms:created xsi:type="dcterms:W3CDTF">2017-05-03T06:18:10Z</dcterms:created>
  <dcterms:modified xsi:type="dcterms:W3CDTF">2019-05-08T08:52:31Z</dcterms:modified>
</cp:coreProperties>
</file>